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91.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90.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Lst>
  <p:sldSz cy="5143500" cx="9144000"/>
  <p:notesSz cx="6858000" cy="9144000"/>
  <p:embeddedFontLst>
    <p:embeddedFont>
      <p:font typeface="Merriweather"/>
      <p:regular r:id="rId200"/>
      <p:bold r:id="rId201"/>
      <p:italic r:id="rId202"/>
      <p:boldItalic r:id="rId2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997541-12AC-4773-B4B8-FAE50F3DF881}">
  <a:tblStyle styleId="{9A997541-12AC-4773-B4B8-FAE50F3DF881}" styleName="Table_0">
    <a:wholeTbl>
      <a:tcTxStyle b="off" i="off">
        <a:font>
          <a:latin typeface="Rockwell"/>
          <a:ea typeface="Rockwell"/>
          <a:cs typeface="Rockwel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9E9E9"/>
          </a:solidFill>
        </a:fill>
      </a:tcStyle>
    </a:wholeTbl>
    <a:band1H>
      <a:tcTxStyle b="off" i="off"/>
      <a:tcStyle>
        <a:fill>
          <a:solidFill>
            <a:srgbClr val="D0D0D0"/>
          </a:solidFill>
        </a:fill>
      </a:tcStyle>
    </a:band1H>
    <a:band2H>
      <a:tcTxStyle b="off" i="off"/>
    </a:band2H>
    <a:band1V>
      <a:tcTxStyle b="off" i="off"/>
      <a:tcStyle>
        <a:fill>
          <a:solidFill>
            <a:srgbClr val="D0D0D0"/>
          </a:solidFill>
        </a:fill>
      </a:tcStyle>
    </a:band1V>
    <a:band2V>
      <a:tcTxStyle b="off" i="off"/>
    </a:band2V>
    <a:lastCol>
      <a:tcTxStyle b="on" i="off">
        <a:font>
          <a:latin typeface="Rockwell"/>
          <a:ea typeface="Rockwell"/>
          <a:cs typeface="Rockwell"/>
        </a:font>
        <a:srgbClr val="FFFFFF"/>
      </a:tcTxStyle>
      <a:tcStyle>
        <a:fill>
          <a:solidFill>
            <a:srgbClr val="5A5A59"/>
          </a:solidFill>
        </a:fill>
      </a:tcStyle>
    </a:lastCol>
    <a:firstCol>
      <a:tcTxStyle b="on" i="off">
        <a:font>
          <a:latin typeface="Rockwell"/>
          <a:ea typeface="Rockwell"/>
          <a:cs typeface="Rockwell"/>
        </a:font>
        <a:srgbClr val="FFFFFF"/>
      </a:tcTxStyle>
      <a:tcStyle>
        <a:fill>
          <a:solidFill>
            <a:srgbClr val="5A5A59"/>
          </a:solidFill>
        </a:fill>
      </a:tcStyle>
    </a:firstCol>
    <a:lastRow>
      <a:tcTxStyle b="on" i="off">
        <a:font>
          <a:latin typeface="Rockwell"/>
          <a:ea typeface="Rockwell"/>
          <a:cs typeface="Rockwell"/>
        </a:font>
        <a:srgbClr val="FFFFFF"/>
      </a:tcTxStyle>
      <a:tcStyle>
        <a:tcBdr>
          <a:top>
            <a:ln cap="flat" cmpd="sng" w="38100">
              <a:solidFill>
                <a:srgbClr val="FFFFFF"/>
              </a:solidFill>
              <a:prstDash val="solid"/>
              <a:round/>
              <a:headEnd len="sm" w="sm" type="none"/>
              <a:tailEnd len="sm" w="sm" type="none"/>
            </a:ln>
          </a:top>
        </a:tcBdr>
        <a:fill>
          <a:solidFill>
            <a:srgbClr val="5A5A59"/>
          </a:solidFill>
        </a:fill>
      </a:tcStyle>
    </a:lastRow>
    <a:seCell>
      <a:tcTxStyle b="off" i="off"/>
    </a:seCell>
    <a:swCell>
      <a:tcTxStyle b="off" i="off"/>
    </a:swCell>
    <a:firstRow>
      <a:tcTxStyle b="on" i="off">
        <a:font>
          <a:latin typeface="Rockwell"/>
          <a:ea typeface="Rockwell"/>
          <a:cs typeface="Rockwell"/>
        </a:font>
        <a:srgbClr val="FFFFFF"/>
      </a:tcTxStyle>
      <a:tcStyle>
        <a:tcBdr>
          <a:bottom>
            <a:ln cap="flat" cmpd="sng" w="38100">
              <a:solidFill>
                <a:srgbClr val="FFFFFF"/>
              </a:solidFill>
              <a:prstDash val="solid"/>
              <a:round/>
              <a:headEnd len="sm" w="sm" type="none"/>
              <a:tailEnd len="sm" w="sm" type="none"/>
            </a:ln>
          </a:bottom>
        </a:tcBdr>
        <a:fill>
          <a:solidFill>
            <a:srgbClr val="5A5A59"/>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203" Type="http://schemas.openxmlformats.org/officeDocument/2006/relationships/font" Target="fonts/Merriweather-boldItalic.fntdata"/><Relationship Id="rId202" Type="http://schemas.openxmlformats.org/officeDocument/2006/relationships/font" Target="fonts/Merriweather-italic.fntdata"/><Relationship Id="rId201" Type="http://schemas.openxmlformats.org/officeDocument/2006/relationships/font" Target="fonts/Merriweather-bold.fntdata"/><Relationship Id="rId200" Type="http://schemas.openxmlformats.org/officeDocument/2006/relationships/font" Target="fonts/Merriweath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7c739f0346_2_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g7c739f0346_2_5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ed5bb1237_0_1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g7ed5bb1237_0_1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8613d49c21_0_2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6" name="Google Shape;926;g8613d49c21_0_2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8613d49c21_0_2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4" name="Google Shape;934;g8613d49c21_0_2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8613d49c21_0_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2" name="Google Shape;942;g8613d49c21_0_4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8613d49c21_0_5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0" name="Google Shape;950;g8613d49c21_0_5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8613d49c21_0_5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8" name="Google Shape;958;g8613d49c21_0_5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8613d49c21_0_7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6" name="Google Shape;966;g8613d49c21_0_7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8613d49c21_0_8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4" name="Google Shape;974;g8613d49c21_0_8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8613d49c21_0_9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2" name="Google Shape;982;g8613d49c21_0_9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8613d49c21_0_9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0" name="Google Shape;990;g8613d49c21_0_9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8613d49c21_0_10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8" name="Google Shape;998;g8613d49c21_0_10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ed5bb1237_0_2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g7ed5bb1237_0_2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8613d49c21_0_11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6" name="Google Shape;1006;g8613d49c21_0_11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8613d49c21_0_12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4" name="Google Shape;1014;g8613d49c21_0_12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13d49c21_0_13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2" name="Google Shape;1022;g8613d49c21_0_13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8613d49c21_0_1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0" name="Google Shape;1030;g8613d49c21_0_14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8613d49c21_0_14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8" name="Google Shape;1038;g8613d49c21_0_14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8613d49c21_0_16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6" name="Google Shape;1046;g8613d49c21_0_16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8613d49c21_0_15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4" name="Google Shape;1054;g8613d49c21_0_15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8613d49c21_0_17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2" name="Google Shape;1062;g8613d49c21_0_17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8613d49c21_0_18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0" name="Google Shape;1070;g8613d49c21_0_18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8613d49c21_0_18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7" name="Google Shape;1077;g8613d49c21_0_18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ed5bb1237_0_2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g7ed5bb1237_0_2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8613d49c21_0_19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4" name="Google Shape;1084;g8613d49c21_0_19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8613d49c21_0_20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1" name="Google Shape;1091;g8613d49c21_0_20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8613d49c21_0_21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8" name="Google Shape;1098;g8613d49c21_0_21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8613d49c21_0_22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5" name="Google Shape;1105;g8613d49c21_0_22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8613d49c21_0_2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2" name="Google Shape;1112;g8613d49c21_0_23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8613d49c21_0_2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9" name="Google Shape;1119;g8613d49c21_0_2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8613d49c21_0_25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6" name="Google Shape;1126;g8613d49c21_0_25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8613d49c21_0_25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3" name="Google Shape;1133;g8613d49c21_0_25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8613d49c21_0_2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0" name="Google Shape;1140;g8613d49c21_0_27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8613d49c21_0_2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7" name="Google Shape;1147;g8613d49c21_0_27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ed5bb1237_0_4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g7ed5bb1237_0_4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8613d49c21_0_28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4" name="Google Shape;1154;g8613d49c21_0_28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8613d49c21_0_29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1" name="Google Shape;1161;g8613d49c21_0_29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613d49c21_0_30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8" name="Google Shape;1168;g8613d49c21_0_30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8613d49c21_0_31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5" name="Google Shape;1175;g8613d49c21_0_31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8613d49c21_0_31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2" name="Google Shape;1182;g8613d49c21_0_31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8613d49c21_0_32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9" name="Google Shape;1189;g8613d49c21_0_32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8790d01d50_0_7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6" name="Google Shape;1196;g8790d01d50_0_7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8613d49c21_0_3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4" name="Google Shape;1204;g8613d49c21_0_3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613d49c21_0_36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4" name="Google Shape;1214;g8613d49c21_0_36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8613d49c21_0_34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2" name="Google Shape;1222;g8613d49c21_0_34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0f293acf1_0_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g80f293acf1_0_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613d49c21_0_35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0" name="Google Shape;1230;g8613d49c21_0_35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8613d49c21_0_37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8" name="Google Shape;1238;g8613d49c21_0_37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87dc2c270d_0_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6" name="Google Shape;1246;g87dc2c270d_0_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87dc2c270d_0_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4" name="Google Shape;1254;g87dc2c270d_0_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8b614b9ee4_0_7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2" name="Google Shape;1262;g8b614b9ee4_0_7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87dc2c270d_0_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0" name="Google Shape;1270;g87dc2c270d_0_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87dc2c270d_0_2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8" name="Google Shape;1278;g87dc2c270d_0_2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87dc2c270d_0_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6" name="Google Shape;1286;g87dc2c270d_0_3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87dc2c270d_0_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4" name="Google Shape;1294;g87dc2c270d_0_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87dc2c270d_0_4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2" name="Google Shape;1302;g87dc2c270d_0_4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0f293acf1_0_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g80f293acf1_0_2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87dc2c270d_0_5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0" name="Google Shape;1310;g87dc2c270d_0_5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87dc2c270d_0_6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8" name="Google Shape;1318;g87dc2c270d_0_6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87dc2c270d_0_9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6" name="Google Shape;1326;g87dc2c270d_0_9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87dc2c270d_0_7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4" name="Google Shape;1334;g87dc2c270d_0_7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87dc2c270d_0_8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2" name="Google Shape;1342;g87dc2c270d_0_8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87dc2c270d_0_9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0" name="Google Shape;1350;g87dc2c270d_0_9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87dc2c270d_0_11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8" name="Google Shape;1358;g87dc2c270d_0_11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87dc2c270d_0_10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6" name="Google Shape;1366;g87dc2c270d_0_10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87dc2c270d_0_1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4" name="Google Shape;1374;g87dc2c270d_0_13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87dc2c270d_0_1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2" name="Google Shape;1382;g87dc2c270d_0_1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0f293acf1_0_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g80f293acf1_0_3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87dc2c270d_0_1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0" name="Google Shape;1390;g87dc2c270d_0_14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87dc2c270d_0_15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8" name="Google Shape;1398;g87dc2c270d_0_15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87dc2c270d_0_18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6" name="Google Shape;1406;g87dc2c270d_0_18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87dc2c270d_0_19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4" name="Google Shape;1414;g87dc2c270d_0_19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87dc2c270d_0_20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2" name="Google Shape;1422;g87dc2c270d_0_20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87dc2c270d_0_21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0" name="Google Shape;1430;g87dc2c270d_0_21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8b614b9ee4_0_8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8" name="Google Shape;1438;g8b614b9ee4_0_8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87dc2c270d_0_22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6" name="Google Shape;1446;g87dc2c270d_0_22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87dc2c270d_0_22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4" name="Google Shape;1454;g87dc2c270d_0_22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87dc2c270d_0_23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2" name="Google Shape;1462;g87dc2c270d_0_23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0f293acf1_0_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80f293acf1_0_4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87dc2c270d_0_24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0" name="Google Shape;1470;g87dc2c270d_0_24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87dc2c270d_0_25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8" name="Google Shape;1478;g87dc2c270d_0_25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87dc2c270d_0_25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6" name="Google Shape;1486;g87dc2c270d_0_25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87dc2c270d_0_2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4" name="Google Shape;1494;g87dc2c270d_0_2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87dc2c270d_0_27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2" name="Google Shape;1502;g87dc2c270d_0_27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87dc2c270d_0_29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0" name="Google Shape;1510;g87dc2c270d_0_29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87dc2c270d_0_28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8" name="Google Shape;1518;g87dc2c270d_0_28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8b614b9ee4_0_9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6" name="Google Shape;1526;g8b614b9ee4_0_9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87dc2c270d_0_32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4" name="Google Shape;1534;g87dc2c270d_0_32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87dc2c270d_0_33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2" name="Google Shape;1542;g87dc2c270d_0_33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0f293acf1_0_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g80f293acf1_0_5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8b614b9ee4_0_13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0" name="Google Shape;1550;g8b614b9ee4_0_13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8b614b9ee4_0_12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8" name="Google Shape;1558;g8b614b9ee4_0_12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8b614b9ee4_0_10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6" name="Google Shape;1566;g8b614b9ee4_0_10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87dc2c270d_0_29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4" name="Google Shape;1574;g87dc2c270d_0_29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87dc2c270d_0_30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2" name="Google Shape;1582;g87dc2c270d_0_30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87dc2c270d_0_31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0" name="Google Shape;1590;g87dc2c270d_0_31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87dc2c270d_0_32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8" name="Google Shape;1598;g87dc2c270d_0_32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8b614b9ee4_0_10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6" name="Google Shape;1606;g8b614b9ee4_0_10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8b614b9ee4_0_1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4" name="Google Shape;1614;g8b614b9ee4_0_1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8613d49c21_0_37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2" name="Google Shape;1622;g8613d49c21_0_37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0f293acf1_0_6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g80f293acf1_0_6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87dc2c270d_0_34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0" name="Google Shape;1630;g87dc2c270d_0_34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87dc2c270d_0_37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0" name="Google Shape;1640;g87dc2c270d_0_37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87dc2c270d_0_3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8" name="Google Shape;1648;g87dc2c270d_0_3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c739f0346_2_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g7c739f0346_2_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0f293acf1_0_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g80f293acf1_0_6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b614b9ee4_0_1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g8b614b9ee4_0_1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b614b9ee4_0_14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8b614b9ee4_0_14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b614b9ee4_0_15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g8b614b9ee4_0_15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8b614b9ee4_0_16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g8b614b9ee4_0_16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b614b9ee4_0_17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g8b614b9ee4_0_17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80f293acf1_0_7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g80f293acf1_0_7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f293acf1_0_8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80f293acf1_0_8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0f293acf1_0_9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80f293acf1_0_9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0f293acf1_0_10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g80f293acf1_0_10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6decbf14e3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6decbf14e3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0f293acf1_0_10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g80f293acf1_0_10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0f293acf1_0_1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g80f293acf1_0_1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80f293acf1_0_12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80f293acf1_0_12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0f293acf1_0_13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80f293acf1_0_13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80f293acf1_0_1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g80f293acf1_0_14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0f293acf1_0_15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g80f293acf1_0_15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0f293acf1_0_15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80f293acf1_0_15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1012434b5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g81012434b5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1012434b5_0_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g81012434b5_0_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1012434b5_0_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g81012434b5_0_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c739f0346_2_8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7c739f0346_2_8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81012434b5_0_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81012434b5_0_2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81012434b5_0_3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g81012434b5_0_3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8b614b9ee4_0_2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g8b614b9ee4_0_2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81012434b5_0_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g81012434b5_0_4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17e511c6e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g817e511c6e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b614b9ee4_0_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g8b614b9ee4_0_3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876a791a2b_0_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g876a791a2b_0_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76a791a2b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g876a791a2b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76a791a2b_0_1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876a791a2b_0_1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b614b9ee4_0_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4" name="Google Shape;494;g8b614b9ee4_0_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6dbd7defc8_0_3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g6dbd7defc8_0_3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8790d01d50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g8790d01d50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8790d01d50_0_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0" name="Google Shape;510;g8790d01d50_0_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8790d01d50_0_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8" name="Google Shape;518;g8790d01d50_0_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8790d01d50_0_2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6" name="Google Shape;526;g8790d01d50_0_2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790d01d50_0_3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4" name="Google Shape;534;g8790d01d50_0_3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8790d01d50_0_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g8790d01d50_0_3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6dbd7defc8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0" name="Google Shape;550;g6dbd7defc8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790d01d50_0_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8" name="Google Shape;558;g8790d01d50_0_4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8790d01d50_0_6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8" name="Google Shape;568;g8790d01d50_0_6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8790d01d50_0_9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6" name="Google Shape;576;g8790d01d50_0_9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ed5bb1237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7ed5bb1237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8790d01d50_0_8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4" name="Google Shape;584;g8790d01d50_0_8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8790d01d50_0_7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g8790d01d50_0_7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87a57a213d_0_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0" name="Google Shape;600;g87a57a213d_0_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87a57a213d_0_1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8" name="Google Shape;608;g87a57a213d_0_1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87a57a213d_0_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g87a57a213d_0_1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87a57a213d_0_2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4" name="Google Shape;624;g87a57a213d_0_2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87a57a213d_0_3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2" name="Google Shape;632;g87a57a213d_0_3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87a57a213d_0_4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g87a57a213d_0_4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87a57a213d_0_5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8" name="Google Shape;648;g87a57a213d_0_5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8b614b9ee4_0_5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6" name="Google Shape;656;g8b614b9ee4_0_5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b614b9ee4_0_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g8b614b9ee4_0_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87a57a213d_0_6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4" name="Google Shape;664;g87a57a213d_0_6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8b614b9ee4_0_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2" name="Google Shape;672;g8b614b9ee4_0_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87a57a213d_0_6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0" name="Google Shape;680;g87a57a213d_0_6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87a57a213d_0_7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87a57a213d_0_7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87a57a213d_0_8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6" name="Google Shape;696;g87a57a213d_0_8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87a57a213d_0_9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5" name="Google Shape;705;g87a57a213d_0_9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87a57a213d_0_10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3" name="Google Shape;713;g87a57a213d_0_10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87a57a213d_0_10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1" name="Google Shape;721;g87a57a213d_0_10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87a57a213d_0_1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9" name="Google Shape;729;g87a57a213d_0_1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87a57a213d_0_1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7" name="Google Shape;737;g87a57a213d_0_12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b614b9ee4_0_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8b614b9ee4_0_1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87a57a213d_0_13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5" name="Google Shape;745;g87a57a213d_0_13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87a57a213d_0_1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3" name="Google Shape;753;g87a57a213d_0_14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87a57a213d_0_15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1" name="Google Shape;761;g87a57a213d_0_15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87a57a213d_0_15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9" name="Google Shape;769;g87a57a213d_0_15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87a57a213d_0_16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7" name="Google Shape;777;g87a57a213d_0_16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87a57a213d_0_17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g87a57a213d_0_17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87a57a213d_0_18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3" name="Google Shape;793;g87a57a213d_0_18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87a57a213d_0_19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1" name="Google Shape;801;g87a57a213d_0_19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81f5516fac_1_7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9" name="Google Shape;809;g81f5516fac_1_7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81f5516fac_1_8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7" name="Google Shape;817;g81f5516fac_1_8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b614b9ee4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8b614b9ee4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81f5516fac_1_9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6" name="Google Shape;826;g81f5516fac_1_9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81f5516fac_1_10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6" name="Google Shape;836;g81f5516fac_1_10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81f5516fac_1_11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7" name="Google Shape;847;g81f5516fac_1_11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81f5516fac_1_12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9" name="Google Shape;859;g81f5516fac_1_12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81f5516fac_1_13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2" name="Google Shape;872;g81f5516fac_1_13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81f5516fac_1_1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6" name="Google Shape;886;g81f5516fac_1_14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87a57a213d_0_19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4" name="Google Shape;894;g87a57a213d_0_19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8613d49c21_0_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2" name="Google Shape;902;g8613d49c21_0_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8613d49c21_0_1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0" name="Google Shape;910;g8613d49c21_0_1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8613d49c21_0_3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8" name="Google Shape;918;g8613d49c21_0_3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4" name="Shape 54"/>
        <p:cNvGrpSpPr/>
        <p:nvPr/>
      </p:nvGrpSpPr>
      <p:grpSpPr>
        <a:xfrm>
          <a:off x="0" y="0"/>
          <a:ext cx="0" cy="0"/>
          <a:chOff x="0" y="0"/>
          <a:chExt cx="0" cy="0"/>
        </a:xfrm>
      </p:grpSpPr>
      <p:sp>
        <p:nvSpPr>
          <p:cNvPr id="55" name="Google Shape;55;p14"/>
          <p:cNvSpPr txBox="1"/>
          <p:nvPr>
            <p:ph type="title"/>
          </p:nvPr>
        </p:nvSpPr>
        <p:spPr>
          <a:xfrm>
            <a:off x="628060" y="2614667"/>
            <a:ext cx="7887900" cy="635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b="0" i="0" sz="4000">
                <a:solidFill>
                  <a:schemeClr val="dk1"/>
                </a:solidFill>
                <a:latin typeface="Trebuchet MS"/>
                <a:ea typeface="Trebuchet MS"/>
                <a:cs typeface="Trebuchet MS"/>
                <a:sym typeface="Trebuchet MS"/>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6" name="Google Shape;56;p1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1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9" name="Shape 59"/>
        <p:cNvGrpSpPr/>
        <p:nvPr/>
      </p:nvGrpSpPr>
      <p:grpSpPr>
        <a:xfrm>
          <a:off x="0" y="0"/>
          <a:ext cx="0" cy="0"/>
          <a:chOff x="0" y="0"/>
          <a:chExt cx="0" cy="0"/>
        </a:xfrm>
      </p:grpSpPr>
      <p:sp>
        <p:nvSpPr>
          <p:cNvPr id="60" name="Google Shape;60;p1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3" name="Google Shape;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 name="Google Shape;76;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7" name="Google Shape;77;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1" name="Google Shape;8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4" name="Google Shape;84;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2" name="Google Shape;92;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 name="Google Shape;93;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0" name="Google Shape;100;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01" name="Google Shape;10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1.png"/><Relationship Id="rId4" Type="http://schemas.openxmlformats.org/officeDocument/2006/relationships/image" Target="../media/image3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1.png"/><Relationship Id="rId4" Type="http://schemas.openxmlformats.org/officeDocument/2006/relationships/image" Target="../media/image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png"/><Relationship Id="rId4" Type="http://schemas.openxmlformats.org/officeDocument/2006/relationships/image" Target="../media/image4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1.png"/><Relationship Id="rId4" Type="http://schemas.openxmlformats.org/officeDocument/2006/relationships/image" Target="../media/image4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 Id="rId3" Type="http://schemas.openxmlformats.org/officeDocument/2006/relationships/image" Target="../media/image8.png"/><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6.png"/><Relationship Id="rId4" Type="http://schemas.openxmlformats.org/officeDocument/2006/relationships/image" Target="../media/image3.jpg"/><Relationship Id="rId5" Type="http://schemas.openxmlformats.org/officeDocument/2006/relationships/image" Target="../media/image2.png"/><Relationship Id="rId6" Type="http://schemas.openxmlformats.org/officeDocument/2006/relationships/image" Target="../media/image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 Id="rId3" Type="http://schemas.openxmlformats.org/officeDocument/2006/relationships/image" Target="../media/image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 Id="rId3" Type="http://schemas.openxmlformats.org/officeDocument/2006/relationships/image" Target="../media/image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 Id="rId3" Type="http://schemas.openxmlformats.org/officeDocument/2006/relationships/image" Target="../media/image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 Id="rId3" Type="http://schemas.openxmlformats.org/officeDocument/2006/relationships/image" Target="../media/image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 Id="rId3" Type="http://schemas.openxmlformats.org/officeDocument/2006/relationships/image" Target="../media/image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 Id="rId3" Type="http://schemas.openxmlformats.org/officeDocument/2006/relationships/image" Target="../media/image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 Id="rId3" Type="http://schemas.openxmlformats.org/officeDocument/2006/relationships/image" Target="../media/image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 Id="rId3" Type="http://schemas.openxmlformats.org/officeDocument/2006/relationships/image" Target="../media/image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Relationship Id="rId3" Type="http://schemas.openxmlformats.org/officeDocument/2006/relationships/image" Target="../media/image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 Id="rId3" Type="http://schemas.openxmlformats.org/officeDocument/2006/relationships/image" Target="../media/image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1.xml"/><Relationship Id="rId3" Type="http://schemas.openxmlformats.org/officeDocument/2006/relationships/image" Target="../media/image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 Id="rId3" Type="http://schemas.openxmlformats.org/officeDocument/2006/relationships/image" Target="../media/image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3.xml"/><Relationship Id="rId3"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 Id="rId3" Type="http://schemas.openxmlformats.org/officeDocument/2006/relationships/image" Target="../media/image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 Id="rId3" Type="http://schemas.openxmlformats.org/officeDocument/2006/relationships/image" Target="../media/image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 Id="rId3" Type="http://schemas.openxmlformats.org/officeDocument/2006/relationships/image" Target="../media/image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 Id="rId3" Type="http://schemas.openxmlformats.org/officeDocument/2006/relationships/image" Target="../media/image1.png"/><Relationship Id="rId4" Type="http://schemas.openxmlformats.org/officeDocument/2006/relationships/image" Target="../media/image3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 Id="rId3" Type="http://schemas.openxmlformats.org/officeDocument/2006/relationships/image" Target="../media/image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9.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0.xml"/><Relationship Id="rId3" Type="http://schemas.openxmlformats.org/officeDocument/2006/relationships/image" Target="../media/image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 Id="rId3" Type="http://schemas.openxmlformats.org/officeDocument/2006/relationships/image" Target="../media/image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2.xml"/><Relationship Id="rId3" Type="http://schemas.openxmlformats.org/officeDocument/2006/relationships/image" Target="../media/image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3.xml"/><Relationship Id="rId3" Type="http://schemas.openxmlformats.org/officeDocument/2006/relationships/image" Target="../media/image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 Id="rId3" Type="http://schemas.openxmlformats.org/officeDocument/2006/relationships/image" Target="../media/image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5.xml"/><Relationship Id="rId3" Type="http://schemas.openxmlformats.org/officeDocument/2006/relationships/image" Target="../media/image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6.xml"/><Relationship Id="rId3" Type="http://schemas.openxmlformats.org/officeDocument/2006/relationships/image" Target="../media/image1.png"/><Relationship Id="rId4" Type="http://schemas.openxmlformats.org/officeDocument/2006/relationships/image" Target="../media/image4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 Id="rId3" Type="http://schemas.openxmlformats.org/officeDocument/2006/relationships/image" Target="../media/image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 Id="rId3" Type="http://schemas.openxmlformats.org/officeDocument/2006/relationships/image" Target="../media/image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0.xml"/><Relationship Id="rId3" Type="http://schemas.openxmlformats.org/officeDocument/2006/relationships/image" Target="../media/image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 Id="rId3" Type="http://schemas.openxmlformats.org/officeDocument/2006/relationships/image" Target="../media/image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2.xml"/><Relationship Id="rId3" Type="http://schemas.openxmlformats.org/officeDocument/2006/relationships/image" Target="../media/image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3.xml"/><Relationship Id="rId3" Type="http://schemas.openxmlformats.org/officeDocument/2006/relationships/image" Target="../media/image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 Id="rId3" Type="http://schemas.openxmlformats.org/officeDocument/2006/relationships/image" Target="../media/image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5.xml"/><Relationship Id="rId3" Type="http://schemas.openxmlformats.org/officeDocument/2006/relationships/image" Target="../media/image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6.xml"/><Relationship Id="rId3" Type="http://schemas.openxmlformats.org/officeDocument/2006/relationships/image" Target="../media/image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 Id="rId3" Type="http://schemas.openxmlformats.org/officeDocument/2006/relationships/image" Target="../media/image1.png"/><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8.xml"/><Relationship Id="rId3" Type="http://schemas.openxmlformats.org/officeDocument/2006/relationships/image" Target="../media/image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 Id="rId3" Type="http://schemas.openxmlformats.org/officeDocument/2006/relationships/image" Target="../media/image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1.xml"/><Relationship Id="rId3" Type="http://schemas.openxmlformats.org/officeDocument/2006/relationships/image" Target="../media/image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2.xml"/><Relationship Id="rId3" Type="http://schemas.openxmlformats.org/officeDocument/2006/relationships/image" Target="../media/image1.png"/><Relationship Id="rId4" Type="http://schemas.openxmlformats.org/officeDocument/2006/relationships/image" Target="../media/image4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 Id="rId3" Type="http://schemas.openxmlformats.org/officeDocument/2006/relationships/image" Target="../media/image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 Id="rId3" Type="http://schemas.openxmlformats.org/officeDocument/2006/relationships/image" Target="../media/image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5.xml"/><Relationship Id="rId3" Type="http://schemas.openxmlformats.org/officeDocument/2006/relationships/image" Target="../media/image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6.xml"/><Relationship Id="rId3" Type="http://schemas.openxmlformats.org/officeDocument/2006/relationships/image" Target="../media/image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7.xml"/><Relationship Id="rId3" Type="http://schemas.openxmlformats.org/officeDocument/2006/relationships/image" Target="../media/image1.png"/><Relationship Id="rId4" Type="http://schemas.openxmlformats.org/officeDocument/2006/relationships/image" Target="../media/image3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 Id="rId3" Type="http://schemas.openxmlformats.org/officeDocument/2006/relationships/image" Target="../media/image1.png"/><Relationship Id="rId4" Type="http://schemas.openxmlformats.org/officeDocument/2006/relationships/image" Target="../media/image4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 Id="rId3" Type="http://schemas.openxmlformats.org/officeDocument/2006/relationships/image" Target="../media/image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0.xml"/><Relationship Id="rId3" Type="http://schemas.openxmlformats.org/officeDocument/2006/relationships/image" Target="../media/image6.png"/><Relationship Id="rId4" Type="http://schemas.openxmlformats.org/officeDocument/2006/relationships/image" Target="../media/image3.jpg"/><Relationship Id="rId5" Type="http://schemas.openxmlformats.org/officeDocument/2006/relationships/image" Target="../media/image2.png"/><Relationship Id="rId6" Type="http://schemas.openxmlformats.org/officeDocument/2006/relationships/image" Target="../media/image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1.xml"/><Relationship Id="rId3" Type="http://schemas.openxmlformats.org/officeDocument/2006/relationships/image" Target="../media/image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 Id="rId3" Type="http://schemas.openxmlformats.org/officeDocument/2006/relationships/image" Target="../media/image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jpg"/><Relationship Id="rId5" Type="http://schemas.openxmlformats.org/officeDocument/2006/relationships/image" Target="../media/image2.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3.jpg"/><Relationship Id="rId5" Type="http://schemas.openxmlformats.org/officeDocument/2006/relationships/image" Target="../media/image2.png"/><Relationship Id="rId6"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en.wikipedia.org/wiki/Data"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1.png"/><Relationship Id="rId4"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2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32.png"/><Relationship Id="rId9" Type="http://schemas.openxmlformats.org/officeDocument/2006/relationships/image" Target="../media/image35.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3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1.png"/><Relationship Id="rId4"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7" name="Shape 107"/>
        <p:cNvGrpSpPr/>
        <p:nvPr/>
      </p:nvGrpSpPr>
      <p:grpSpPr>
        <a:xfrm>
          <a:off x="0" y="0"/>
          <a:ext cx="0" cy="0"/>
          <a:chOff x="0" y="0"/>
          <a:chExt cx="0" cy="0"/>
        </a:xfrm>
      </p:grpSpPr>
      <p:sp>
        <p:nvSpPr>
          <p:cNvPr id="108" name="Google Shape;108;p27"/>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7"/>
          <p:cNvSpPr txBox="1"/>
          <p:nvPr>
            <p:ph type="title"/>
          </p:nvPr>
        </p:nvSpPr>
        <p:spPr>
          <a:xfrm>
            <a:off x="628050" y="2614700"/>
            <a:ext cx="4708500" cy="1450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Databases and ORMs</a:t>
            </a:r>
            <a:endParaRPr/>
          </a:p>
        </p:txBody>
      </p:sp>
      <p:sp>
        <p:nvSpPr>
          <p:cNvPr id="110" name="Google Shape;110;p27"/>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27"/>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1" name="Shape 181"/>
        <p:cNvGrpSpPr/>
        <p:nvPr/>
      </p:nvGrpSpPr>
      <p:grpSpPr>
        <a:xfrm>
          <a:off x="0" y="0"/>
          <a:ext cx="0" cy="0"/>
          <a:chOff x="0" y="0"/>
          <a:chExt cx="0" cy="0"/>
        </a:xfrm>
      </p:grpSpPr>
      <p:sp>
        <p:nvSpPr>
          <p:cNvPr id="182" name="Google Shape;182;p3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 name="Google Shape;183;p3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 name="Google Shape;184;p3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185" name="Google Shape;185;p3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In general there are two types of data:</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1. </a:t>
            </a:r>
            <a:r>
              <a:rPr b="1" lang="en" sz="2000"/>
              <a:t>Transient data:</a:t>
            </a:r>
            <a:r>
              <a:rPr lang="en" sz="2000"/>
              <a:t> Transient data is not stored in a database and is the logical data that is used in programming logic.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2. </a:t>
            </a:r>
            <a:r>
              <a:rPr b="1" lang="en" sz="2000"/>
              <a:t>Persistent data:</a:t>
            </a:r>
            <a:r>
              <a:rPr lang="en" sz="2000"/>
              <a:t> Persistent data is stored in a database and accessible whenever required.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For any software application to run, it is important to store all the required information in persistent data storage i.e, a database, which helps to access the data when required.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Now let us learn in detail about the basic components of a DBMS</a:t>
            </a:r>
            <a:endParaRPr sz="20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7" name="Shape 927"/>
        <p:cNvGrpSpPr/>
        <p:nvPr/>
      </p:nvGrpSpPr>
      <p:grpSpPr>
        <a:xfrm>
          <a:off x="0" y="0"/>
          <a:ext cx="0" cy="0"/>
          <a:chOff x="0" y="0"/>
          <a:chExt cx="0" cy="0"/>
        </a:xfrm>
      </p:grpSpPr>
      <p:sp>
        <p:nvSpPr>
          <p:cNvPr id="928" name="Google Shape;928;p12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9" name="Google Shape;929;p12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0" name="Google Shape;930;p12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931" name="Google Shape;931;p12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So now that we know what ORM concept is, but why is there a need to implement it?</a:t>
            </a:r>
            <a:endParaRPr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35" name="Shape 935"/>
        <p:cNvGrpSpPr/>
        <p:nvPr/>
      </p:nvGrpSpPr>
      <p:grpSpPr>
        <a:xfrm>
          <a:off x="0" y="0"/>
          <a:ext cx="0" cy="0"/>
          <a:chOff x="0" y="0"/>
          <a:chExt cx="0" cy="0"/>
        </a:xfrm>
      </p:grpSpPr>
      <p:sp>
        <p:nvSpPr>
          <p:cNvPr id="936" name="Google Shape;936;p12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7" name="Google Shape;937;p12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8" name="Google Shape;938;p12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939" name="Google Shape;939;p12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So now that we know what ORM concept is, but why is there a need to implement it?</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There are several reasons for using ORM which include:</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ORM automatically maps the object model of the application with the corresponding relational data model of the database.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The abstraction of mapping between the object model and the database using ORMs helps to migrate from one database to another database.  </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It avoids the requirement of writing native SQL.</a:t>
            </a:r>
            <a:endParaRPr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3" name="Shape 943"/>
        <p:cNvGrpSpPr/>
        <p:nvPr/>
      </p:nvGrpSpPr>
      <p:grpSpPr>
        <a:xfrm>
          <a:off x="0" y="0"/>
          <a:ext cx="0" cy="0"/>
          <a:chOff x="0" y="0"/>
          <a:chExt cx="0" cy="0"/>
        </a:xfrm>
      </p:grpSpPr>
      <p:sp>
        <p:nvSpPr>
          <p:cNvPr id="944" name="Google Shape;944;p12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5" name="Google Shape;945;p12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6" name="Google Shape;946;p12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947" name="Google Shape;947;p12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sz="2000">
                <a:solidFill>
                  <a:schemeClr val="dk1"/>
                </a:solidFill>
              </a:rPr>
              <a:t>Java Persistence API (JPA) is a specification provided by Java which facilitates the object-relational mapping between the databases and Java applications. It helps to store, access, update and retrieve data from databases to Java objects and vice versa.</a:t>
            </a:r>
            <a:endParaRPr sz="2000">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1" name="Shape 951"/>
        <p:cNvGrpSpPr/>
        <p:nvPr/>
      </p:nvGrpSpPr>
      <p:grpSpPr>
        <a:xfrm>
          <a:off x="0" y="0"/>
          <a:ext cx="0" cy="0"/>
          <a:chOff x="0" y="0"/>
          <a:chExt cx="0" cy="0"/>
        </a:xfrm>
      </p:grpSpPr>
      <p:sp>
        <p:nvSpPr>
          <p:cNvPr id="952" name="Google Shape;952;p12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3" name="Google Shape;953;p12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 name="Google Shape;954;p12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955" name="Google Shape;955;p12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ORM tools such as Hibernate are the JPA providers which help to implement the JPA specification in the Java programs and perform different operations. JPA standardizes the ORM implementation and is independent of the ORM tools such as Hibernate, TopLink, etc. </a:t>
            </a:r>
            <a:endParaRPr sz="2000">
              <a:solidFill>
                <a:schemeClr val="dk1"/>
              </a:solidFill>
            </a:endParaRPr>
          </a:p>
          <a:p>
            <a:pPr indent="0" lvl="0" marL="0" rtl="0" algn="just">
              <a:lnSpc>
                <a:spcPct val="115000"/>
              </a:lnSpc>
              <a:spcBef>
                <a:spcPts val="1200"/>
              </a:spcBef>
              <a:spcAft>
                <a:spcPts val="1200"/>
              </a:spcAft>
              <a:buNone/>
            </a:pPr>
            <a:r>
              <a:rPr lang="en" sz="2000">
                <a:solidFill>
                  <a:schemeClr val="dk1"/>
                </a:solidFill>
              </a:rPr>
              <a:t>This standardization helps to switch between any ORM tool depending on the requirement of the application.</a:t>
            </a:r>
            <a:endParaRPr sz="2000">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9" name="Shape 959"/>
        <p:cNvGrpSpPr/>
        <p:nvPr/>
      </p:nvGrpSpPr>
      <p:grpSpPr>
        <a:xfrm>
          <a:off x="0" y="0"/>
          <a:ext cx="0" cy="0"/>
          <a:chOff x="0" y="0"/>
          <a:chExt cx="0" cy="0"/>
        </a:xfrm>
      </p:grpSpPr>
      <p:sp>
        <p:nvSpPr>
          <p:cNvPr id="960" name="Google Shape;960;p13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1" name="Google Shape;961;p13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2" name="Google Shape;962;p13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963" name="Google Shape;963;p13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 sz="2000">
                <a:solidFill>
                  <a:schemeClr val="dk1"/>
                </a:solidFill>
              </a:rPr>
              <a:t>Let us get familiarized with few important terms which are commonly used in JPA.</a:t>
            </a:r>
            <a:endParaRPr sz="2000">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7" name="Shape 967"/>
        <p:cNvGrpSpPr/>
        <p:nvPr/>
      </p:nvGrpSpPr>
      <p:grpSpPr>
        <a:xfrm>
          <a:off x="0" y="0"/>
          <a:ext cx="0" cy="0"/>
          <a:chOff x="0" y="0"/>
          <a:chExt cx="0" cy="0"/>
        </a:xfrm>
      </p:grpSpPr>
      <p:sp>
        <p:nvSpPr>
          <p:cNvPr id="968" name="Google Shape;968;p13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9" name="Google Shape;969;p13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 name="Google Shape;970;p13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971" name="Google Shape;971;p13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What is an entity?</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An </a:t>
            </a:r>
            <a:r>
              <a:rPr b="1" lang="en" sz="2000">
                <a:solidFill>
                  <a:schemeClr val="dk1"/>
                </a:solidFill>
              </a:rPr>
              <a:t>entity</a:t>
            </a:r>
            <a:r>
              <a:rPr lang="en" sz="2000">
                <a:solidFill>
                  <a:schemeClr val="dk1"/>
                </a:solidFill>
              </a:rPr>
              <a:t> is a Java class which is mapped to the corresponding table in the database.</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Hibernate ORM framework helps in inserting/updating the column information of a table by shifting the focus of the developer from implementing SQL queries to creating the object instance of an entity.</a:t>
            </a:r>
            <a:endParaRPr sz="2000">
              <a:solidFill>
                <a:schemeClr val="dk1"/>
              </a:solidFill>
            </a:endParaRPr>
          </a:p>
          <a:p>
            <a:pPr indent="0" lvl="0" marL="0" rtl="0" algn="just">
              <a:lnSpc>
                <a:spcPct val="115000"/>
              </a:lnSpc>
              <a:spcBef>
                <a:spcPts val="1200"/>
              </a:spcBef>
              <a:spcAft>
                <a:spcPts val="1200"/>
              </a:spcAft>
              <a:buNone/>
            </a:pPr>
            <a:r>
              <a:rPr lang="en" sz="2000">
                <a:solidFill>
                  <a:schemeClr val="dk1"/>
                </a:solidFill>
              </a:rPr>
              <a:t>The object instance of an entity can be in one of the multiple states (discussed further), and the changes made to an object will reflect in the database based on the state in which the instance exists.</a:t>
            </a:r>
            <a:endParaRPr sz="2000">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5" name="Shape 975"/>
        <p:cNvGrpSpPr/>
        <p:nvPr/>
      </p:nvGrpSpPr>
      <p:grpSpPr>
        <a:xfrm>
          <a:off x="0" y="0"/>
          <a:ext cx="0" cy="0"/>
          <a:chOff x="0" y="0"/>
          <a:chExt cx="0" cy="0"/>
        </a:xfrm>
      </p:grpSpPr>
      <p:sp>
        <p:nvSpPr>
          <p:cNvPr id="976" name="Google Shape;976;p13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7" name="Google Shape;977;p13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8" name="Google Shape;978;p13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979" name="Google Shape;979;p13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1" lang="en" sz="2000">
                <a:solidFill>
                  <a:schemeClr val="dk1"/>
                </a:solidFill>
              </a:rPr>
              <a:t>Transient -</a:t>
            </a:r>
            <a:r>
              <a:rPr lang="en" sz="2000">
                <a:solidFill>
                  <a:schemeClr val="dk1"/>
                </a:solidFill>
              </a:rPr>
              <a:t> The entity is said to be in the transient state when it has just been instantiated and has no representation or has not yet been stored in the database. Hibernate is not aware of the existence of the instance and does not run any SQL query to reflect any changes to this instance.</a:t>
            </a:r>
            <a:endParaRPr sz="2000">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3" name="Shape 983"/>
        <p:cNvGrpSpPr/>
        <p:nvPr/>
      </p:nvGrpSpPr>
      <p:grpSpPr>
        <a:xfrm>
          <a:off x="0" y="0"/>
          <a:ext cx="0" cy="0"/>
          <a:chOff x="0" y="0"/>
          <a:chExt cx="0" cy="0"/>
        </a:xfrm>
      </p:grpSpPr>
      <p:sp>
        <p:nvSpPr>
          <p:cNvPr id="984" name="Google Shape;984;p13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5" name="Google Shape;985;p13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6" name="Google Shape;986;p13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987" name="Google Shape;987;p13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1" lang="en" sz="2000">
                <a:solidFill>
                  <a:schemeClr val="dk1"/>
                </a:solidFill>
              </a:rPr>
              <a:t>Persistent -</a:t>
            </a:r>
            <a:r>
              <a:rPr lang="en" sz="2000">
                <a:solidFill>
                  <a:schemeClr val="dk1"/>
                </a:solidFill>
              </a:rPr>
              <a:t> The entity is said to be in the persistent state when the instance of the entity is in the persistence context and the object instance has a corresponding unique row saved or persisted in the database. This state is either called as managed or persisted and during which any change/update with the object is reflected in the database. When the instance is in the persistent state, the specific row is associated with a unique identifier (primary key) in the database.</a:t>
            </a:r>
            <a:endParaRPr sz="200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1" name="Shape 991"/>
        <p:cNvGrpSpPr/>
        <p:nvPr/>
      </p:nvGrpSpPr>
      <p:grpSpPr>
        <a:xfrm>
          <a:off x="0" y="0"/>
          <a:ext cx="0" cy="0"/>
          <a:chOff x="0" y="0"/>
          <a:chExt cx="0" cy="0"/>
        </a:xfrm>
      </p:grpSpPr>
      <p:sp>
        <p:nvSpPr>
          <p:cNvPr id="992" name="Google Shape;992;p13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3" name="Google Shape;993;p13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4" name="Google Shape;994;p13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995" name="Google Shape;995;p13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1" lang="en" sz="2000">
                <a:solidFill>
                  <a:schemeClr val="dk1"/>
                </a:solidFill>
              </a:rPr>
              <a:t>Detached -</a:t>
            </a:r>
            <a:r>
              <a:rPr lang="en" sz="2000">
                <a:solidFill>
                  <a:schemeClr val="dk1"/>
                </a:solidFill>
              </a:rPr>
              <a:t> The entity is said to be in the detached state when the instance is detached or no longer exists in the persistence context (Java cache memory), which means the data is already stored in the database with a unique identifier and there is no active object instance representing the specific row. Any change/update done with the object in this state is not reflected in the database.</a:t>
            </a:r>
            <a:endParaRPr sz="2000">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9" name="Shape 999"/>
        <p:cNvGrpSpPr/>
        <p:nvPr/>
      </p:nvGrpSpPr>
      <p:grpSpPr>
        <a:xfrm>
          <a:off x="0" y="0"/>
          <a:ext cx="0" cy="0"/>
          <a:chOff x="0" y="0"/>
          <a:chExt cx="0" cy="0"/>
        </a:xfrm>
      </p:grpSpPr>
      <p:sp>
        <p:nvSpPr>
          <p:cNvPr id="1000" name="Google Shape;1000;p13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1" name="Google Shape;1001;p13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2" name="Google Shape;1002;p13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003" name="Google Shape;1003;p13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1" lang="en" sz="2000">
                <a:solidFill>
                  <a:schemeClr val="dk1"/>
                </a:solidFill>
              </a:rPr>
              <a:t>Removed -</a:t>
            </a:r>
            <a:r>
              <a:rPr lang="en" sz="2000">
                <a:solidFill>
                  <a:schemeClr val="dk1"/>
                </a:solidFill>
              </a:rPr>
              <a:t> The entity is said to be in the removed state when the instance is removed from the persistence context and also the corresponding row is removed/deleted from the database.</a:t>
            </a:r>
            <a:endParaRPr sz="2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sp>
        <p:nvSpPr>
          <p:cNvPr id="190" name="Google Shape;190;p3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1" name="Google Shape;191;p3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2" name="Google Shape;192;p3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Database system</a:t>
            </a:r>
            <a:endParaRPr b="0" i="0" sz="3000" u="none" cap="none" strike="noStrike">
              <a:solidFill>
                <a:srgbClr val="FFFFFF"/>
              </a:solidFill>
              <a:latin typeface="Calibri"/>
              <a:ea typeface="Calibri"/>
              <a:cs typeface="Calibri"/>
              <a:sym typeface="Calibri"/>
            </a:endParaRPr>
          </a:p>
        </p:txBody>
      </p:sp>
      <p:sp>
        <p:nvSpPr>
          <p:cNvPr id="193" name="Google Shape;193;p3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p:txBody>
      </p:sp>
      <p:pic>
        <p:nvPicPr>
          <p:cNvPr id="194" name="Google Shape;194;p37"/>
          <p:cNvPicPr preferRelativeResize="0"/>
          <p:nvPr/>
        </p:nvPicPr>
        <p:blipFill>
          <a:blip r:embed="rId4">
            <a:alphaModFix/>
          </a:blip>
          <a:stretch>
            <a:fillRect/>
          </a:stretch>
        </p:blipFill>
        <p:spPr>
          <a:xfrm>
            <a:off x="330800" y="636900"/>
            <a:ext cx="8452399" cy="449179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7" name="Shape 1007"/>
        <p:cNvGrpSpPr/>
        <p:nvPr/>
      </p:nvGrpSpPr>
      <p:grpSpPr>
        <a:xfrm>
          <a:off x="0" y="0"/>
          <a:ext cx="0" cy="0"/>
          <a:chOff x="0" y="0"/>
          <a:chExt cx="0" cy="0"/>
        </a:xfrm>
      </p:grpSpPr>
      <p:sp>
        <p:nvSpPr>
          <p:cNvPr id="1008" name="Google Shape;1008;p13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9" name="Google Shape;1009;p13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0" name="Google Shape;1010;p13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1011" name="Google Shape;1011;p136"/>
          <p:cNvPicPr preferRelativeResize="0"/>
          <p:nvPr/>
        </p:nvPicPr>
        <p:blipFill>
          <a:blip r:embed="rId4">
            <a:alphaModFix/>
          </a:blip>
          <a:stretch>
            <a:fillRect/>
          </a:stretch>
        </p:blipFill>
        <p:spPr>
          <a:xfrm>
            <a:off x="396000" y="636900"/>
            <a:ext cx="8352005" cy="45066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5" name="Shape 1015"/>
        <p:cNvGrpSpPr/>
        <p:nvPr/>
      </p:nvGrpSpPr>
      <p:grpSpPr>
        <a:xfrm>
          <a:off x="0" y="0"/>
          <a:ext cx="0" cy="0"/>
          <a:chOff x="0" y="0"/>
          <a:chExt cx="0" cy="0"/>
        </a:xfrm>
      </p:grpSpPr>
      <p:sp>
        <p:nvSpPr>
          <p:cNvPr id="1016" name="Google Shape;1016;p13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7" name="Google Shape;1017;p13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8" name="Google Shape;1018;p13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1019" name="Google Shape;1019;p137"/>
          <p:cNvPicPr preferRelativeResize="0"/>
          <p:nvPr/>
        </p:nvPicPr>
        <p:blipFill>
          <a:blip r:embed="rId4">
            <a:alphaModFix/>
          </a:blip>
          <a:stretch>
            <a:fillRect/>
          </a:stretch>
        </p:blipFill>
        <p:spPr>
          <a:xfrm>
            <a:off x="396000" y="636900"/>
            <a:ext cx="8352005" cy="45066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3" name="Shape 1023"/>
        <p:cNvGrpSpPr/>
        <p:nvPr/>
      </p:nvGrpSpPr>
      <p:grpSpPr>
        <a:xfrm>
          <a:off x="0" y="0"/>
          <a:ext cx="0" cy="0"/>
          <a:chOff x="0" y="0"/>
          <a:chExt cx="0" cy="0"/>
        </a:xfrm>
      </p:grpSpPr>
      <p:sp>
        <p:nvSpPr>
          <p:cNvPr id="1024" name="Google Shape;1024;p13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5" name="Google Shape;1025;p13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6" name="Google Shape;1026;p13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1027" name="Google Shape;1027;p138"/>
          <p:cNvPicPr preferRelativeResize="0"/>
          <p:nvPr/>
        </p:nvPicPr>
        <p:blipFill>
          <a:blip r:embed="rId4">
            <a:alphaModFix/>
          </a:blip>
          <a:stretch>
            <a:fillRect/>
          </a:stretch>
        </p:blipFill>
        <p:spPr>
          <a:xfrm>
            <a:off x="379813" y="636900"/>
            <a:ext cx="8384371" cy="45066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1" name="Shape 1031"/>
        <p:cNvGrpSpPr/>
        <p:nvPr/>
      </p:nvGrpSpPr>
      <p:grpSpPr>
        <a:xfrm>
          <a:off x="0" y="0"/>
          <a:ext cx="0" cy="0"/>
          <a:chOff x="0" y="0"/>
          <a:chExt cx="0" cy="0"/>
        </a:xfrm>
      </p:grpSpPr>
      <p:sp>
        <p:nvSpPr>
          <p:cNvPr id="1032" name="Google Shape;1032;p13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3" name="Google Shape;1033;p13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4" name="Google Shape;1034;p13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1035" name="Google Shape;1035;p139"/>
          <p:cNvPicPr preferRelativeResize="0"/>
          <p:nvPr/>
        </p:nvPicPr>
        <p:blipFill>
          <a:blip r:embed="rId4">
            <a:alphaModFix/>
          </a:blip>
          <a:stretch>
            <a:fillRect/>
          </a:stretch>
        </p:blipFill>
        <p:spPr>
          <a:xfrm>
            <a:off x="383863" y="636900"/>
            <a:ext cx="8376269" cy="450659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9" name="Shape 1039"/>
        <p:cNvGrpSpPr/>
        <p:nvPr/>
      </p:nvGrpSpPr>
      <p:grpSpPr>
        <a:xfrm>
          <a:off x="0" y="0"/>
          <a:ext cx="0" cy="0"/>
          <a:chOff x="0" y="0"/>
          <a:chExt cx="0" cy="0"/>
        </a:xfrm>
      </p:grpSpPr>
      <p:sp>
        <p:nvSpPr>
          <p:cNvPr id="1040" name="Google Shape;1040;p14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1" name="Google Shape;1041;p14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2" name="Google Shape;1042;p14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043" name="Google Shape;1043;p14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2000">
                <a:solidFill>
                  <a:schemeClr val="dk1"/>
                </a:solidFill>
              </a:rPr>
              <a:t>What is an EntityManager?</a:t>
            </a:r>
            <a:endParaRPr sz="2000">
              <a:solidFill>
                <a:schemeClr val="dk1"/>
              </a:solidFill>
            </a:endParaRPr>
          </a:p>
          <a:p>
            <a:pPr indent="0" lvl="0" marL="0" rtl="0" algn="just">
              <a:lnSpc>
                <a:spcPct val="115000"/>
              </a:lnSpc>
              <a:spcBef>
                <a:spcPts val="1200"/>
              </a:spcBef>
              <a:spcAft>
                <a:spcPts val="1200"/>
              </a:spcAft>
              <a:buNone/>
            </a:pPr>
            <a:r>
              <a:rPr lang="en" sz="2000">
                <a:solidFill>
                  <a:schemeClr val="dk1"/>
                </a:solidFill>
              </a:rPr>
              <a:t>An Entity Manager is a JPA interface which represents the connection with the database. The Entity Manager is responsible for managing the state of an entity in a database, such as creating a row for an entity in the database, deleting a row that represents the entity in the database, updating the row that represents the entity in the database and so forth. The Entity Manager accomplishes the above functionalities through the methods persist(save), merge(update), remove(delete), and createQuery(read) to implement the data operations between the database and Java application. </a:t>
            </a:r>
            <a:endParaRPr b="1" sz="2000">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7" name="Shape 1047"/>
        <p:cNvGrpSpPr/>
        <p:nvPr/>
      </p:nvGrpSpPr>
      <p:grpSpPr>
        <a:xfrm>
          <a:off x="0" y="0"/>
          <a:ext cx="0" cy="0"/>
          <a:chOff x="0" y="0"/>
          <a:chExt cx="0" cy="0"/>
        </a:xfrm>
      </p:grpSpPr>
      <p:sp>
        <p:nvSpPr>
          <p:cNvPr id="1048" name="Google Shape;1048;p14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9" name="Google Shape;1049;p14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0" name="Google Shape;1050;p14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051" name="Google Shape;1051;p14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Any web application needs multiple connections with the database for performing different tasks, and to establish each connection with the database, you need an entity manager instance.</a:t>
            </a:r>
            <a:endParaRPr sz="2000">
              <a:solidFill>
                <a:schemeClr val="dk1"/>
              </a:solidFill>
            </a:endParaRPr>
          </a:p>
          <a:p>
            <a:pPr indent="0" lvl="0" marL="0" rtl="0" algn="just">
              <a:lnSpc>
                <a:spcPct val="115000"/>
              </a:lnSpc>
              <a:spcBef>
                <a:spcPts val="1200"/>
              </a:spcBef>
              <a:spcAft>
                <a:spcPts val="0"/>
              </a:spcAft>
              <a:buNone/>
            </a:pPr>
            <a:r>
              <a:t/>
            </a:r>
            <a:endParaRPr sz="2000">
              <a:solidFill>
                <a:schemeClr val="dk1"/>
              </a:solidFill>
            </a:endParaRPr>
          </a:p>
          <a:p>
            <a:pPr indent="0" lvl="0" marL="0" rtl="0" algn="just">
              <a:lnSpc>
                <a:spcPct val="115000"/>
              </a:lnSpc>
              <a:spcBef>
                <a:spcPts val="1200"/>
              </a:spcBef>
              <a:spcAft>
                <a:spcPts val="1200"/>
              </a:spcAft>
              <a:buNone/>
            </a:pPr>
            <a:r>
              <a:rPr lang="en" sz="2000">
                <a:solidFill>
                  <a:schemeClr val="dk1"/>
                </a:solidFill>
              </a:rPr>
              <a:t>Now lets go over the commonly used methods in entity manager instance.</a:t>
            </a:r>
            <a:endParaRPr sz="2000">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5" name="Shape 1055"/>
        <p:cNvGrpSpPr/>
        <p:nvPr/>
      </p:nvGrpSpPr>
      <p:grpSpPr>
        <a:xfrm>
          <a:off x="0" y="0"/>
          <a:ext cx="0" cy="0"/>
          <a:chOff x="0" y="0"/>
          <a:chExt cx="0" cy="0"/>
        </a:xfrm>
      </p:grpSpPr>
      <p:sp>
        <p:nvSpPr>
          <p:cNvPr id="1056" name="Google Shape;1056;p14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7" name="Google Shape;1057;p14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8" name="Google Shape;1058;p14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059" name="Google Shape;1059;p14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2000">
                <a:solidFill>
                  <a:schemeClr val="dk1"/>
                </a:solidFill>
              </a:rPr>
              <a:t>persist() </a:t>
            </a:r>
            <a:r>
              <a:rPr lang="en" sz="2000">
                <a:solidFill>
                  <a:schemeClr val="dk1"/>
                </a:solidFill>
              </a:rPr>
              <a:t>- This method takes the argument of object and creates a corresponding row in the database. It changes the state of the object instance from transient to persistent or managed.</a:t>
            </a:r>
            <a:endParaRPr sz="2000">
              <a:solidFill>
                <a:schemeClr val="dk1"/>
              </a:solidFill>
            </a:endParaRPr>
          </a:p>
          <a:p>
            <a:pPr indent="0" lvl="0" marL="0" rtl="0" algn="just">
              <a:lnSpc>
                <a:spcPct val="115000"/>
              </a:lnSpc>
              <a:spcBef>
                <a:spcPts val="1200"/>
              </a:spcBef>
              <a:spcAft>
                <a:spcPts val="0"/>
              </a:spcAft>
              <a:buNone/>
            </a:pPr>
            <a:r>
              <a:rPr b="1" lang="en" sz="2000">
                <a:solidFill>
                  <a:schemeClr val="dk1"/>
                </a:solidFill>
              </a:rPr>
              <a:t>merge()</a:t>
            </a:r>
            <a:r>
              <a:rPr lang="en" sz="2000">
                <a:solidFill>
                  <a:schemeClr val="dk1"/>
                </a:solidFill>
              </a:rPr>
              <a:t> - This method is used to update any modified data in the database and changes the state of an object from detached to persistent.</a:t>
            </a:r>
            <a:endParaRPr sz="2000">
              <a:solidFill>
                <a:schemeClr val="dk1"/>
              </a:solidFill>
            </a:endParaRPr>
          </a:p>
          <a:p>
            <a:pPr indent="0" lvl="0" marL="0" rtl="0" algn="just">
              <a:lnSpc>
                <a:spcPct val="115000"/>
              </a:lnSpc>
              <a:spcBef>
                <a:spcPts val="1200"/>
              </a:spcBef>
              <a:spcAft>
                <a:spcPts val="0"/>
              </a:spcAft>
              <a:buNone/>
            </a:pPr>
            <a:r>
              <a:rPr b="1" lang="en" sz="2000">
                <a:solidFill>
                  <a:schemeClr val="dk1"/>
                </a:solidFill>
              </a:rPr>
              <a:t>remove() </a:t>
            </a:r>
            <a:r>
              <a:rPr lang="en" sz="2000">
                <a:solidFill>
                  <a:schemeClr val="dk1"/>
                </a:solidFill>
              </a:rPr>
              <a:t>- This method removes/deletes the specific record from the database.</a:t>
            </a:r>
            <a:endParaRPr sz="2000">
              <a:solidFill>
                <a:schemeClr val="dk1"/>
              </a:solidFill>
            </a:endParaRPr>
          </a:p>
          <a:p>
            <a:pPr indent="0" lvl="0" marL="0" rtl="0" algn="just">
              <a:lnSpc>
                <a:spcPct val="115000"/>
              </a:lnSpc>
              <a:spcBef>
                <a:spcPts val="1200"/>
              </a:spcBef>
              <a:spcAft>
                <a:spcPts val="0"/>
              </a:spcAft>
              <a:buNone/>
            </a:pPr>
            <a:r>
              <a:rPr b="1" lang="en" sz="2000">
                <a:solidFill>
                  <a:schemeClr val="dk1"/>
                </a:solidFill>
              </a:rPr>
              <a:t>createQuery()</a:t>
            </a:r>
            <a:r>
              <a:rPr lang="en" sz="2000">
                <a:solidFill>
                  <a:schemeClr val="dk1"/>
                </a:solidFill>
              </a:rPr>
              <a:t> - This method helps to access the data from the database.</a:t>
            </a:r>
            <a:endParaRPr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3" name="Shape 1063"/>
        <p:cNvGrpSpPr/>
        <p:nvPr/>
      </p:nvGrpSpPr>
      <p:grpSpPr>
        <a:xfrm>
          <a:off x="0" y="0"/>
          <a:ext cx="0" cy="0"/>
          <a:chOff x="0" y="0"/>
          <a:chExt cx="0" cy="0"/>
        </a:xfrm>
      </p:grpSpPr>
      <p:sp>
        <p:nvSpPr>
          <p:cNvPr id="1064" name="Google Shape;1064;p14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5" name="Google Shape;1065;p14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6" name="Google Shape;1066;p14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067" name="Google Shape;1067;p14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2000">
                <a:solidFill>
                  <a:schemeClr val="dk1"/>
                </a:solidFill>
              </a:rPr>
              <a:t>Persistence context</a:t>
            </a:r>
            <a:endParaRPr b="1" sz="2000">
              <a:solidFill>
                <a:schemeClr val="dk1"/>
              </a:solidFill>
            </a:endParaRPr>
          </a:p>
          <a:p>
            <a:pPr indent="0" lvl="0" marL="0" rtl="0" algn="just">
              <a:lnSpc>
                <a:spcPct val="115000"/>
              </a:lnSpc>
              <a:spcBef>
                <a:spcPts val="1200"/>
              </a:spcBef>
              <a:spcAft>
                <a:spcPts val="0"/>
              </a:spcAft>
              <a:buNone/>
            </a:pPr>
            <a:r>
              <a:rPr lang="en" sz="2000">
                <a:solidFill>
                  <a:schemeClr val="dk1"/>
                </a:solidFill>
              </a:rPr>
              <a:t>Persistence context is the application memory or a local cache which is a collection of all the persisted objects of an EntityManager instance. If a specific record is to be retrieved, and this exists in the persistence context, then the existing persisted object is returned (from the persistence context) rather than accessing the database. Each EntityManager instance maintains its own persistence context.</a:t>
            </a:r>
            <a:endParaRPr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1" name="Shape 1071"/>
        <p:cNvGrpSpPr/>
        <p:nvPr/>
      </p:nvGrpSpPr>
      <p:grpSpPr>
        <a:xfrm>
          <a:off x="0" y="0"/>
          <a:ext cx="0" cy="0"/>
          <a:chOff x="0" y="0"/>
          <a:chExt cx="0" cy="0"/>
        </a:xfrm>
      </p:grpSpPr>
      <p:sp>
        <p:nvSpPr>
          <p:cNvPr id="1072" name="Google Shape;1072;p14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3" name="Google Shape;1073;p14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JPA</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074" name="Google Shape;1074;p14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2000">
                <a:solidFill>
                  <a:schemeClr val="dk1"/>
                </a:solidFill>
              </a:rPr>
              <a:t>EntityManagerFactory</a:t>
            </a:r>
            <a:endParaRPr b="1" sz="2000">
              <a:solidFill>
                <a:schemeClr val="dk1"/>
              </a:solidFill>
            </a:endParaRPr>
          </a:p>
          <a:p>
            <a:pPr indent="0" lvl="0" marL="0" rtl="0" algn="just">
              <a:lnSpc>
                <a:spcPct val="115000"/>
              </a:lnSpc>
              <a:spcBef>
                <a:spcPts val="1200"/>
              </a:spcBef>
              <a:spcAft>
                <a:spcPts val="0"/>
              </a:spcAft>
              <a:buNone/>
            </a:pPr>
            <a:r>
              <a:rPr lang="en" sz="2000">
                <a:solidFill>
                  <a:schemeClr val="dk1"/>
                </a:solidFill>
              </a:rPr>
              <a:t>EntittyManagerFactory is a JPA interface and provides instances of EntityManager to connect with the specific database. The instantiation of EntityManagerFactory is specific to certain database configuration, and you need to instantiate different EntityManagerFactory interfaces for different databases. </a:t>
            </a:r>
            <a:endParaRPr b="1"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8" name="Shape 1078"/>
        <p:cNvGrpSpPr/>
        <p:nvPr/>
      </p:nvGrpSpPr>
      <p:grpSpPr>
        <a:xfrm>
          <a:off x="0" y="0"/>
          <a:ext cx="0" cy="0"/>
          <a:chOff x="0" y="0"/>
          <a:chExt cx="0" cy="0"/>
        </a:xfrm>
      </p:grpSpPr>
      <p:sp>
        <p:nvSpPr>
          <p:cNvPr id="1079" name="Google Shape;1079;p14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0" name="Google Shape;1080;p14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081" name="Google Shape;1081;p14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The application framework ‘Spring Boot’ provides a dependency which consists of certain support libraries or jar files to work with the JPA specification. This dependency makes it easier for the application to access the data using JPA specification. The dependency is as follows:</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pom.xml</a:t>
            </a:r>
            <a:endParaRPr sz="2000">
              <a:solidFill>
                <a:schemeClr val="dk1"/>
              </a:solidFill>
            </a:endParaRPr>
          </a:p>
          <a:p>
            <a:pPr indent="0" lvl="0" marL="0" rtl="0" algn="just">
              <a:lnSpc>
                <a:spcPct val="115000"/>
              </a:lnSpc>
              <a:spcBef>
                <a:spcPts val="1200"/>
              </a:spcBef>
              <a:spcAft>
                <a:spcPts val="0"/>
              </a:spcAft>
              <a:buNone/>
            </a:pPr>
            <a:r>
              <a:rPr lang="en" sz="2000">
                <a:solidFill>
                  <a:srgbClr val="007700"/>
                </a:solidFill>
              </a:rPr>
              <a:t>&lt;dependency&gt;</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   </a:t>
            </a:r>
            <a:r>
              <a:rPr lang="en" sz="2000">
                <a:solidFill>
                  <a:srgbClr val="007700"/>
                </a:solidFill>
              </a:rPr>
              <a:t>&lt;groupId&gt;</a:t>
            </a:r>
            <a:r>
              <a:rPr lang="en" sz="2000">
                <a:solidFill>
                  <a:schemeClr val="dk1"/>
                </a:solidFill>
              </a:rPr>
              <a:t>org.springframework.boot</a:t>
            </a:r>
            <a:r>
              <a:rPr lang="en" sz="2000">
                <a:solidFill>
                  <a:srgbClr val="007700"/>
                </a:solidFill>
              </a:rPr>
              <a:t>&lt;/groupId&gt;</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   </a:t>
            </a:r>
            <a:r>
              <a:rPr lang="en" sz="2000">
                <a:solidFill>
                  <a:srgbClr val="007700"/>
                </a:solidFill>
              </a:rPr>
              <a:t>&lt;artifactId&gt;</a:t>
            </a:r>
            <a:r>
              <a:rPr lang="en" sz="2000">
                <a:solidFill>
                  <a:schemeClr val="dk1"/>
                </a:solidFill>
              </a:rPr>
              <a:t>spring-boot-starter-data-jpa</a:t>
            </a:r>
            <a:r>
              <a:rPr lang="en" sz="2000">
                <a:solidFill>
                  <a:srgbClr val="007700"/>
                </a:solidFill>
              </a:rPr>
              <a:t>&lt;/artifactId&gt;</a:t>
            </a:r>
            <a:endParaRPr sz="2000">
              <a:solidFill>
                <a:schemeClr val="dk1"/>
              </a:solidFill>
            </a:endParaRPr>
          </a:p>
          <a:p>
            <a:pPr indent="0" lvl="0" marL="0" rtl="0" algn="just">
              <a:lnSpc>
                <a:spcPct val="115000"/>
              </a:lnSpc>
              <a:spcBef>
                <a:spcPts val="1200"/>
              </a:spcBef>
              <a:spcAft>
                <a:spcPts val="1200"/>
              </a:spcAft>
              <a:buNone/>
            </a:pPr>
            <a:r>
              <a:rPr lang="en" sz="2000">
                <a:solidFill>
                  <a:srgbClr val="007700"/>
                </a:solidFill>
              </a:rPr>
              <a:t>&lt;/dependency&gt;</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8" name="Shape 198"/>
        <p:cNvGrpSpPr/>
        <p:nvPr/>
      </p:nvGrpSpPr>
      <p:grpSpPr>
        <a:xfrm>
          <a:off x="0" y="0"/>
          <a:ext cx="0" cy="0"/>
          <a:chOff x="0" y="0"/>
          <a:chExt cx="0" cy="0"/>
        </a:xfrm>
      </p:grpSpPr>
      <p:sp>
        <p:nvSpPr>
          <p:cNvPr id="199" name="Google Shape;199;p3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0" name="Google Shape;200;p3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1" name="Google Shape;201;p3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Database system</a:t>
            </a:r>
            <a:endParaRPr b="0" i="0" sz="3000" u="none" cap="none" strike="noStrike">
              <a:solidFill>
                <a:srgbClr val="FFFFFF"/>
              </a:solidFill>
              <a:latin typeface="Calibri"/>
              <a:ea typeface="Calibri"/>
              <a:cs typeface="Calibri"/>
              <a:sym typeface="Calibri"/>
            </a:endParaRPr>
          </a:p>
        </p:txBody>
      </p:sp>
      <p:sp>
        <p:nvSpPr>
          <p:cNvPr id="202" name="Google Shape;202;p3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The database system comprises three major components</a:t>
            </a:r>
            <a:endParaRPr sz="2000"/>
          </a:p>
          <a:p>
            <a:pPr indent="-355600" lvl="0" marL="457200" rtl="0" algn="l">
              <a:spcBef>
                <a:spcPts val="0"/>
              </a:spcBef>
              <a:spcAft>
                <a:spcPts val="0"/>
              </a:spcAft>
              <a:buSzPts val="2000"/>
              <a:buAutoNum type="arabicPeriod"/>
            </a:pPr>
            <a:r>
              <a:rPr lang="en" sz="2000"/>
              <a:t>Application programs/ Queries -  This consists of the application logic and interacts with the DBMS software to make any request for storing/retrieval of data.</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AutoNum type="arabicPeriod"/>
            </a:pPr>
            <a:r>
              <a:rPr lang="en" sz="2000"/>
              <a:t>DBMS software - The software interacts with the application program and stored data, such that it helps to process the queries of application and accordingly perform the data storing/retrieval operations.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AutoNum type="arabicPeriod"/>
            </a:pPr>
            <a:r>
              <a:rPr lang="en" sz="2000"/>
              <a:t>Stored data - This is the place where all the required information/data is stored.</a:t>
            </a:r>
            <a:endParaRPr sz="2000">
              <a:solidFill>
                <a:srgbClr val="333333"/>
              </a:solidFill>
              <a:highlight>
                <a:srgbClr val="F5F5F5"/>
              </a:highlight>
              <a:latin typeface="Merriweather"/>
              <a:ea typeface="Merriweather"/>
              <a:cs typeface="Merriweather"/>
              <a:sym typeface="Merriweather"/>
            </a:endParaRPr>
          </a:p>
          <a:p>
            <a:pPr indent="0" lvl="0" marL="0" rtl="0" algn="l">
              <a:spcBef>
                <a:spcPts val="0"/>
              </a:spcBef>
              <a:spcAft>
                <a:spcPts val="0"/>
              </a:spcAft>
              <a:buNone/>
            </a:pPr>
            <a:r>
              <a:t/>
            </a:r>
            <a:endParaRPr sz="20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5" name="Shape 1085"/>
        <p:cNvGrpSpPr/>
        <p:nvPr/>
      </p:nvGrpSpPr>
      <p:grpSpPr>
        <a:xfrm>
          <a:off x="0" y="0"/>
          <a:ext cx="0" cy="0"/>
          <a:chOff x="0" y="0"/>
          <a:chExt cx="0" cy="0"/>
        </a:xfrm>
      </p:grpSpPr>
      <p:sp>
        <p:nvSpPr>
          <p:cNvPr id="1086" name="Google Shape;1086;p14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7" name="Google Shape;1087;p14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088" name="Google Shape;1088;p14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In order to implement the JPA in  the application, you need to provide two configurations as follows:</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A configuration class to load the JPA-specific classes such as EntityManagerFactory in the spring container based on the configuration.</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persistence.xml which contains the details of the JPA provider such as Hibernate and configuration details of the data source such as database driver, database URL, user, and password.</a:t>
            </a:r>
            <a:endParaRPr sz="2000">
              <a:solidFill>
                <a:schemeClr val="dk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
        <p:nvSpPr>
          <p:cNvPr id="1093" name="Google Shape;1093;p14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4" name="Google Shape;1094;p14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095" name="Google Shape;1095;p14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Now that you have understood the required configurations in the persistence.xml file, the next step is to implement the JPA configuration class to instantiate EntityManagerFactory. </a:t>
            </a:r>
            <a:endParaRPr sz="2000">
              <a:solidFill>
                <a:schemeClr val="dk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9" name="Shape 1099"/>
        <p:cNvGrpSpPr/>
        <p:nvPr/>
      </p:nvGrpSpPr>
      <p:grpSpPr>
        <a:xfrm>
          <a:off x="0" y="0"/>
          <a:ext cx="0" cy="0"/>
          <a:chOff x="0" y="0"/>
          <a:chExt cx="0" cy="0"/>
        </a:xfrm>
      </p:grpSpPr>
      <p:sp>
        <p:nvSpPr>
          <p:cNvPr id="1100" name="Google Shape;1100;p14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1" name="Google Shape;1101;p14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02" name="Google Shape;1102;p14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The JpaConfig class instantiates an instance of the  EntityManagerFactory and integrates with the database configuration provided in the persistence.xml file. By using the @Bean annotation, this configuration class loads the single instance of EntityManagerFactory in the spring container and makes it available throughout the application.</a:t>
            </a:r>
            <a:endParaRPr sz="2000">
              <a:solidFill>
                <a:schemeClr val="dk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6" name="Shape 1106"/>
        <p:cNvGrpSpPr/>
        <p:nvPr/>
      </p:nvGrpSpPr>
      <p:grpSpPr>
        <a:xfrm>
          <a:off x="0" y="0"/>
          <a:ext cx="0" cy="0"/>
          <a:chOff x="0" y="0"/>
          <a:chExt cx="0" cy="0"/>
        </a:xfrm>
      </p:grpSpPr>
      <p:sp>
        <p:nvSpPr>
          <p:cNvPr id="1107" name="Google Shape;1107;p14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8" name="Google Shape;1108;p14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09" name="Google Shape;1109;p14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@Configuration</a:t>
            </a:r>
            <a:r>
              <a:rPr lang="en" sz="2000">
                <a:solidFill>
                  <a:schemeClr val="dk1"/>
                </a:solidFill>
              </a:rPr>
              <a:t> - This annotation helps to refer the classes with any configuration and helps to generate the required instances as spring beans in the spring container.</a:t>
            </a:r>
            <a:endParaRPr sz="2000">
              <a:solidFill>
                <a:schemeClr val="dk1"/>
              </a:solidFill>
            </a:endParaRPr>
          </a:p>
          <a:p>
            <a:pPr indent="0" lvl="0" marL="0" rtl="0" algn="l">
              <a:lnSpc>
                <a:spcPct val="115000"/>
              </a:lnSpc>
              <a:spcBef>
                <a:spcPts val="1200"/>
              </a:spcBef>
              <a:spcAft>
                <a:spcPts val="1200"/>
              </a:spcAft>
              <a:buNone/>
            </a:pPr>
            <a:r>
              <a:rPr b="1" lang="en" sz="2000">
                <a:solidFill>
                  <a:schemeClr val="dk1"/>
                </a:solidFill>
              </a:rPr>
              <a:t>@Bean </a:t>
            </a:r>
            <a:r>
              <a:rPr lang="en" sz="2000">
                <a:solidFill>
                  <a:schemeClr val="dk1"/>
                </a:solidFill>
              </a:rPr>
              <a:t>- This annotation refers to the method in the configuration classes which returns a bean or object instance to be managed by the Spring IOC container.</a:t>
            </a:r>
            <a:endParaRPr sz="2000">
              <a:solidFill>
                <a:schemeClr val="dk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3" name="Shape 1113"/>
        <p:cNvGrpSpPr/>
        <p:nvPr/>
      </p:nvGrpSpPr>
      <p:grpSpPr>
        <a:xfrm>
          <a:off x="0" y="0"/>
          <a:ext cx="0" cy="0"/>
          <a:chOff x="0" y="0"/>
          <a:chExt cx="0" cy="0"/>
        </a:xfrm>
      </p:grpSpPr>
      <p:sp>
        <p:nvSpPr>
          <p:cNvPr id="1114" name="Google Shape;1114;p15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5" name="Google Shape;1115;p15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16" name="Google Shape;1116;p15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As already mentioned since we are working on a single database in technical blog application, a single instance of EntityManagerFactory is generated for a persistence unit, which contains a set of all the entity classes managed by EntityManager instances in the application,  and it helps to provide multiple EntityManager instances to connect with the database. </a:t>
            </a:r>
            <a:endParaRPr sz="2000">
              <a:solidFill>
                <a:schemeClr val="dk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0" name="Shape 1120"/>
        <p:cNvGrpSpPr/>
        <p:nvPr/>
      </p:nvGrpSpPr>
      <p:grpSpPr>
        <a:xfrm>
          <a:off x="0" y="0"/>
          <a:ext cx="0" cy="0"/>
          <a:chOff x="0" y="0"/>
          <a:chExt cx="0" cy="0"/>
        </a:xfrm>
      </p:grpSpPr>
      <p:sp>
        <p:nvSpPr>
          <p:cNvPr id="1121" name="Google Shape;1121;p15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2" name="Google Shape;1122;p15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23" name="Google Shape;1123;p15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You have understood the required configuration to generate the EntityManagerFactory instance and also configure the database with the application. Now you will learn how to add the required JPA annotations to map the ‘Post’ model class to the corresponding ‘posts’ table in the database.</a:t>
            </a:r>
            <a:endParaRPr sz="2000">
              <a:solidFill>
                <a:schemeClr val="dk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7" name="Shape 1127"/>
        <p:cNvGrpSpPr/>
        <p:nvPr/>
      </p:nvGrpSpPr>
      <p:grpSpPr>
        <a:xfrm>
          <a:off x="0" y="0"/>
          <a:ext cx="0" cy="0"/>
          <a:chOff x="0" y="0"/>
          <a:chExt cx="0" cy="0"/>
        </a:xfrm>
      </p:grpSpPr>
      <p:sp>
        <p:nvSpPr>
          <p:cNvPr id="1128" name="Google Shape;1128;p15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9" name="Google Shape;1129;p15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30" name="Google Shape;1130;p15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You have learnt different JPA annotations which help to map the model class with the corresponding table in the database. The JPA annotations are included in the java.persistence package:</a:t>
            </a:r>
            <a:endParaRPr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 </a:t>
            </a:r>
            <a:endParaRPr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 sz="2000">
                <a:solidFill>
                  <a:schemeClr val="dk1"/>
                </a:solidFill>
              </a:rPr>
              <a:t>@Entity:</a:t>
            </a:r>
            <a:r>
              <a:rPr lang="en" sz="2000">
                <a:solidFill>
                  <a:schemeClr val="dk1"/>
                </a:solidFill>
              </a:rPr>
              <a:t> This is class level annotation and marks the class as an entity to mapped with the corresponding table in the database.</a:t>
            </a:r>
            <a:endParaRPr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 </a:t>
            </a:r>
            <a:endParaRPr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 sz="2000">
                <a:solidFill>
                  <a:schemeClr val="dk1"/>
                </a:solidFill>
              </a:rPr>
              <a:t>@Id:</a:t>
            </a:r>
            <a:r>
              <a:rPr lang="en" sz="2000">
                <a:solidFill>
                  <a:schemeClr val="dk1"/>
                </a:solidFill>
              </a:rPr>
              <a:t> This annotation marks the specific variable as the primary key of the table.</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4" name="Shape 1134"/>
        <p:cNvGrpSpPr/>
        <p:nvPr/>
      </p:nvGrpSpPr>
      <p:grpSpPr>
        <a:xfrm>
          <a:off x="0" y="0"/>
          <a:ext cx="0" cy="0"/>
          <a:chOff x="0" y="0"/>
          <a:chExt cx="0" cy="0"/>
        </a:xfrm>
      </p:grpSpPr>
      <p:sp>
        <p:nvSpPr>
          <p:cNvPr id="1135" name="Google Shape;1135;p15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6" name="Google Shape;1136;p15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37" name="Google Shape;1137;p15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The discussed two annotations are a must have in the class in order to map with the table in the database. You have also come across certain other annotations such as @Table and @column which are optional in the entity class. These annotations help to map the class name with the corresponding table name, and column name with the variable name if there are any differences in the naming convention followed in entity class and database table.</a:t>
            </a:r>
            <a:endParaRPr sz="2000">
              <a:solidFill>
                <a:schemeClr val="dk1"/>
              </a:solidFill>
            </a:endParaRPr>
          </a:p>
          <a:p>
            <a:pPr indent="0" lvl="0" marL="0" rtl="0" algn="l">
              <a:lnSpc>
                <a:spcPct val="115000"/>
              </a:lnSpc>
              <a:spcBef>
                <a:spcPts val="1200"/>
              </a:spcBef>
              <a:spcAft>
                <a:spcPts val="1200"/>
              </a:spcAft>
              <a:buNone/>
            </a:pPr>
            <a:r>
              <a:rPr b="1" lang="en" sz="2000">
                <a:solidFill>
                  <a:schemeClr val="dk1"/>
                </a:solidFill>
              </a:rPr>
              <a:t>@EnableAutoConfiguration: </a:t>
            </a:r>
            <a:r>
              <a:rPr lang="en" sz="2000">
                <a:solidFill>
                  <a:schemeClr val="dk1"/>
                </a:solidFill>
              </a:rPr>
              <a:t>This annotation automatically scans all the classes annotated with @Configuration and is annotated in the main class of the Spring Boot application. </a:t>
            </a:r>
            <a:endParaRPr sz="2000">
              <a:solidFill>
                <a:schemeClr val="dk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1" name="Shape 1141"/>
        <p:cNvGrpSpPr/>
        <p:nvPr/>
      </p:nvGrpSpPr>
      <p:grpSpPr>
        <a:xfrm>
          <a:off x="0" y="0"/>
          <a:ext cx="0" cy="0"/>
          <a:chOff x="0" y="0"/>
          <a:chExt cx="0" cy="0"/>
        </a:xfrm>
      </p:grpSpPr>
      <p:sp>
        <p:nvSpPr>
          <p:cNvPr id="1142" name="Google Shape;1142;p15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3" name="Google Shape;1143;p15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44" name="Google Shape;1144;p15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With the @PersistenceUnit annotation, the EntityManagerFactory is injected. The advantage of injecting EntityManagerFactory using the above annotation is that you can manually manage the EntityManager lifecycle.</a:t>
            </a:r>
            <a:endParaRPr sz="2000">
              <a:solidFill>
                <a:schemeClr val="dk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8" name="Shape 1148"/>
        <p:cNvGrpSpPr/>
        <p:nvPr/>
      </p:nvGrpSpPr>
      <p:grpSpPr>
        <a:xfrm>
          <a:off x="0" y="0"/>
          <a:ext cx="0" cy="0"/>
          <a:chOff x="0" y="0"/>
          <a:chExt cx="0" cy="0"/>
        </a:xfrm>
      </p:grpSpPr>
      <p:sp>
        <p:nvSpPr>
          <p:cNvPr id="1149" name="Google Shape;1149;p15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0" name="Google Shape;1150;p15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51" name="Google Shape;1151;p15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Now, in order to retrieve the data of all posts from the database, the method createQuery() provided by the EntityManager can be used to access all the posts data from the database.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JPA avoids the native SQL queries and the queries are defined using JPQL and are database-independent.</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What exactly is JPQL?</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6" name="Shape 206"/>
        <p:cNvGrpSpPr/>
        <p:nvPr/>
      </p:nvGrpSpPr>
      <p:grpSpPr>
        <a:xfrm>
          <a:off x="0" y="0"/>
          <a:ext cx="0" cy="0"/>
          <a:chOff x="0" y="0"/>
          <a:chExt cx="0" cy="0"/>
        </a:xfrm>
      </p:grpSpPr>
      <p:sp>
        <p:nvSpPr>
          <p:cNvPr id="207" name="Google Shape;207;p3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3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 name="Google Shape;209;p3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sp>
        <p:nvSpPr>
          <p:cNvPr id="210" name="Google Shape;210;p3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There are different ways to design a database but the most commonly used in software applications is relational schema.</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Well, now you know that database is a collection of data. But a question still remains unanswered - how do you access this data? The answer is a specific language designed for this purpose, called the </a:t>
            </a:r>
            <a:r>
              <a:rPr b="1" lang="en" sz="2000"/>
              <a:t>Structured Query Language</a:t>
            </a:r>
            <a:r>
              <a:rPr lang="en" sz="2000"/>
              <a:t>(SQL).</a:t>
            </a:r>
            <a:endParaRPr sz="2000"/>
          </a:p>
          <a:p>
            <a:pPr indent="0" lvl="0" marL="0" rtl="0" algn="l">
              <a:spcBef>
                <a:spcPts val="0"/>
              </a:spcBef>
              <a:spcAft>
                <a:spcPts val="0"/>
              </a:spcAft>
              <a:buNone/>
            </a:pPr>
            <a:r>
              <a:t/>
            </a:r>
            <a:endParaRPr sz="20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5" name="Shape 1155"/>
        <p:cNvGrpSpPr/>
        <p:nvPr/>
      </p:nvGrpSpPr>
      <p:grpSpPr>
        <a:xfrm>
          <a:off x="0" y="0"/>
          <a:ext cx="0" cy="0"/>
          <a:chOff x="0" y="0"/>
          <a:chExt cx="0" cy="0"/>
        </a:xfrm>
      </p:grpSpPr>
      <p:sp>
        <p:nvSpPr>
          <p:cNvPr id="1156" name="Google Shape;1156;p15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7" name="Google Shape;1157;p15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JPA configuration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58" name="Google Shape;1158;p15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What exactly is JPQL?</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JPQL is a query language that allows writing SQL queries using the objects or entity models, which means the queries are defined based on the name of the entity models rather than the table names of the database.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Hibernate helps to convert the JPQL query into the SQL query specific to the database for which we have defined the dialect property in persistence.xml.</a:t>
            </a:r>
            <a:endParaRPr sz="2000">
              <a:solidFill>
                <a:schemeClr val="dk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2" name="Shape 1162"/>
        <p:cNvGrpSpPr/>
        <p:nvPr/>
      </p:nvGrpSpPr>
      <p:grpSpPr>
        <a:xfrm>
          <a:off x="0" y="0"/>
          <a:ext cx="0" cy="0"/>
          <a:chOff x="0" y="0"/>
          <a:chExt cx="0" cy="0"/>
        </a:xfrm>
      </p:grpSpPr>
      <p:sp>
        <p:nvSpPr>
          <p:cNvPr id="1163" name="Google Shape;1163;p15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4" name="Google Shape;1164;p15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Repository class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65" name="Google Shape;1165;p15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To understand how to develop repository class, we need to understand what service layer is and what is its applications</a:t>
            </a:r>
            <a:endParaRPr sz="2000">
              <a:solidFill>
                <a:schemeClr val="dk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9" name="Shape 1169"/>
        <p:cNvGrpSpPr/>
        <p:nvPr/>
      </p:nvGrpSpPr>
      <p:grpSpPr>
        <a:xfrm>
          <a:off x="0" y="0"/>
          <a:ext cx="0" cy="0"/>
          <a:chOff x="0" y="0"/>
          <a:chExt cx="0" cy="0"/>
        </a:xfrm>
      </p:grpSpPr>
      <p:sp>
        <p:nvSpPr>
          <p:cNvPr id="1170" name="Google Shape;1170;p15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1" name="Google Shape;1171;p15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Repository class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72" name="Google Shape;1172;p15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sz="2000">
                <a:solidFill>
                  <a:schemeClr val="dk1"/>
                </a:solidFill>
              </a:rPr>
              <a:t>Service layer is a layer in which the business logic is converted into a code. This layer is below the user interaction but above the data access layer. Until now, the code to interact with the database was implemented in the service class. The code to fetch posts from the database was implemented in the PostService class. </a:t>
            </a:r>
            <a:endParaRPr sz="2000">
              <a:solidFill>
                <a:schemeClr val="dk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6" name="Shape 1176"/>
        <p:cNvGrpSpPr/>
        <p:nvPr/>
      </p:nvGrpSpPr>
      <p:grpSpPr>
        <a:xfrm>
          <a:off x="0" y="0"/>
          <a:ext cx="0" cy="0"/>
          <a:chOff x="0" y="0"/>
          <a:chExt cx="0" cy="0"/>
        </a:xfrm>
      </p:grpSpPr>
      <p:sp>
        <p:nvSpPr>
          <p:cNvPr id="1177" name="Google Shape;1177;p15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8" name="Google Shape;1178;p15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Repository class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79" name="Google Shape;1179;p15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 sz="2000">
                <a:solidFill>
                  <a:schemeClr val="dk1"/>
                </a:solidFill>
              </a:rPr>
              <a:t>But since the service layer is above the data access layer, is it a good practice to implement the code within the service class wherein the application interacts with the database? The answer is simply no.</a:t>
            </a:r>
            <a:endParaRPr sz="2000">
              <a:solidFill>
                <a:schemeClr val="dk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3" name="Shape 1183"/>
        <p:cNvGrpSpPr/>
        <p:nvPr/>
      </p:nvGrpSpPr>
      <p:grpSpPr>
        <a:xfrm>
          <a:off x="0" y="0"/>
          <a:ext cx="0" cy="0"/>
          <a:chOff x="0" y="0"/>
          <a:chExt cx="0" cy="0"/>
        </a:xfrm>
      </p:grpSpPr>
      <p:sp>
        <p:nvSpPr>
          <p:cNvPr id="1184" name="Google Shape;1184;p16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5" name="Google Shape;1185;p16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Repository class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86" name="Google Shape;1186;p16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 sz="2000">
                <a:solidFill>
                  <a:schemeClr val="dk1"/>
                </a:solidFill>
              </a:rPr>
              <a:t>A service layer cannot implement the business logic as well as interact with the database. It is only responsible for implementing the business logic and we will introduce a separate repository layer for interaction with the database. We will now try to leverage the ORM JPA framework in order to reduce a lot of boilerplate code, which is not readable and maintainable.</a:t>
            </a:r>
            <a:endParaRPr sz="2000">
              <a:solidFill>
                <a:schemeClr val="dk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90" name="Shape 1190"/>
        <p:cNvGrpSpPr/>
        <p:nvPr/>
      </p:nvGrpSpPr>
      <p:grpSpPr>
        <a:xfrm>
          <a:off x="0" y="0"/>
          <a:ext cx="0" cy="0"/>
          <a:chOff x="0" y="0"/>
          <a:chExt cx="0" cy="0"/>
        </a:xfrm>
      </p:grpSpPr>
      <p:sp>
        <p:nvSpPr>
          <p:cNvPr id="1191" name="Google Shape;1191;p16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2" name="Google Shape;1192;p16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Repository class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193" name="Google Shape;1193;p16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2000">
                <a:solidFill>
                  <a:schemeClr val="dk1"/>
                </a:solidFill>
              </a:rPr>
              <a:t>What is the @Repository annotation?</a:t>
            </a:r>
            <a:endParaRPr b="1" sz="2000">
              <a:solidFill>
                <a:schemeClr val="dk1"/>
              </a:solidFill>
            </a:endParaRPr>
          </a:p>
          <a:p>
            <a:pPr indent="0" lvl="0" marL="0" rtl="0" algn="just">
              <a:lnSpc>
                <a:spcPct val="115000"/>
              </a:lnSpc>
              <a:spcBef>
                <a:spcPts val="1200"/>
              </a:spcBef>
              <a:spcAft>
                <a:spcPts val="0"/>
              </a:spcAft>
              <a:buNone/>
            </a:pPr>
            <a:r>
              <a:rPr lang="en" sz="2000">
                <a:solidFill>
                  <a:schemeClr val="dk1"/>
                </a:solidFill>
              </a:rPr>
              <a:t>The @Repository annotation is a specialisation of the @Component annotation. The class annotated with the @Repository annotation provides a mechanism to interact with the database. Therefore, it is mandatory to annotate a class with the @Repository annotation, performing all the retrieval, search, update, and delete operations in the database. In addition, the Spring container auto detects the class annotated with the @Repository annotation and instantiates the class bean when the application is run.</a:t>
            </a:r>
            <a:endParaRPr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97" name="Shape 1197"/>
        <p:cNvGrpSpPr/>
        <p:nvPr/>
      </p:nvGrpSpPr>
      <p:grpSpPr>
        <a:xfrm>
          <a:off x="0" y="0"/>
          <a:ext cx="0" cy="0"/>
          <a:chOff x="0" y="0"/>
          <a:chExt cx="0" cy="0"/>
        </a:xfrm>
      </p:grpSpPr>
      <p:sp>
        <p:nvSpPr>
          <p:cNvPr id="1198" name="Google Shape;1198;p162"/>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9" name="Google Shape;1199;p162"/>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1200" name="Google Shape;1200;p162"/>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1" name="Google Shape;1201;p162"/>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63"/>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7" name="Google Shape;1207;p163"/>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208" name="Google Shape;1208;p163"/>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9" name="Google Shape;1209;p163"/>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0" name="Google Shape;1210;p163"/>
          <p:cNvSpPr txBox="1"/>
          <p:nvPr/>
        </p:nvSpPr>
        <p:spPr>
          <a:xfrm>
            <a:off x="781050" y="427275"/>
            <a:ext cx="3022500" cy="21957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Databases and ORMs</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3</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Object Relational Mapping 2</a:t>
            </a:r>
            <a:endParaRPr b="1" i="0" sz="1800" u="none" cap="none" strike="noStrike">
              <a:solidFill>
                <a:srgbClr val="FFFFFF"/>
              </a:solidFill>
              <a:latin typeface="Arial"/>
              <a:ea typeface="Arial"/>
              <a:cs typeface="Arial"/>
              <a:sym typeface="Arial"/>
            </a:endParaRPr>
          </a:p>
        </p:txBody>
      </p:sp>
      <p:sp>
        <p:nvSpPr>
          <p:cNvPr id="1211" name="Google Shape;1211;p163"/>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5" name="Shape 1215"/>
        <p:cNvGrpSpPr/>
        <p:nvPr/>
      </p:nvGrpSpPr>
      <p:grpSpPr>
        <a:xfrm>
          <a:off x="0" y="0"/>
          <a:ext cx="0" cy="0"/>
          <a:chOff x="0" y="0"/>
          <a:chExt cx="0" cy="0"/>
        </a:xfrm>
      </p:grpSpPr>
      <p:sp>
        <p:nvSpPr>
          <p:cNvPr id="1216" name="Google Shape;1216;p16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7" name="Google Shape;1217;p164"/>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18" name="Google Shape;1218;p164"/>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1219" name="Google Shape;1219;p164"/>
          <p:cNvGraphicFramePr/>
          <p:nvPr/>
        </p:nvGraphicFramePr>
        <p:xfrm>
          <a:off x="461525" y="895750"/>
          <a:ext cx="3000000" cy="3000000"/>
        </p:xfrm>
        <a:graphic>
          <a:graphicData uri="http://schemas.openxmlformats.org/drawingml/2006/table">
            <a:tbl>
              <a:tblPr bandRow="1" firstRow="1">
                <a:noFill/>
                <a:tableStyleId>{9A997541-12AC-4773-B4B8-FAE50F3DF881}</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Quick Revision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139</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140</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Create Post</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141-150</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Edit Post</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151-152</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Delete Post</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153-154</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User Registration</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155-161</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User Login</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162-166</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Http Session</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167-173</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Mapping User to Post</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174-182</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Assigning Categories</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183-188</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3" name="Shape 1223"/>
        <p:cNvGrpSpPr/>
        <p:nvPr/>
      </p:nvGrpSpPr>
      <p:grpSpPr>
        <a:xfrm>
          <a:off x="0" y="0"/>
          <a:ext cx="0" cy="0"/>
          <a:chOff x="0" y="0"/>
          <a:chExt cx="0" cy="0"/>
        </a:xfrm>
      </p:grpSpPr>
      <p:sp>
        <p:nvSpPr>
          <p:cNvPr id="1224" name="Google Shape;1224;p16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5" name="Google Shape;1225;p16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6" name="Google Shape;1226;p16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Quick Revision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1227" name="Google Shape;1227;p16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t>What is JPA?</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rPr lang="en" sz="2000"/>
              <a:t>What is EntityManager?</a:t>
            </a:r>
            <a:endParaRPr sz="2000"/>
          </a:p>
          <a:p>
            <a:pPr indent="0" lvl="0" marL="0" rtl="0" algn="just">
              <a:lnSpc>
                <a:spcPct val="115000"/>
              </a:lnSpc>
              <a:spcBef>
                <a:spcPts val="0"/>
              </a:spcBef>
              <a:spcAft>
                <a:spcPts val="0"/>
              </a:spcAft>
              <a:buNone/>
            </a:pPr>
            <a:r>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4" name="Shape 214"/>
        <p:cNvGrpSpPr/>
        <p:nvPr/>
      </p:nvGrpSpPr>
      <p:grpSpPr>
        <a:xfrm>
          <a:off x="0" y="0"/>
          <a:ext cx="0" cy="0"/>
          <a:chOff x="0" y="0"/>
          <a:chExt cx="0" cy="0"/>
        </a:xfrm>
      </p:grpSpPr>
      <p:sp>
        <p:nvSpPr>
          <p:cNvPr id="215" name="Google Shape;215;p4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 name="Google Shape;216;p4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 name="Google Shape;217;p4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pic>
        <p:nvPicPr>
          <p:cNvPr id="218" name="Google Shape;218;p40"/>
          <p:cNvPicPr preferRelativeResize="0"/>
          <p:nvPr/>
        </p:nvPicPr>
        <p:blipFill>
          <a:blip r:embed="rId4">
            <a:alphaModFix/>
          </a:blip>
          <a:stretch>
            <a:fillRect/>
          </a:stretch>
        </p:blipFill>
        <p:spPr>
          <a:xfrm>
            <a:off x="361325" y="636900"/>
            <a:ext cx="8421356" cy="45066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1" name="Shape 1231"/>
        <p:cNvGrpSpPr/>
        <p:nvPr/>
      </p:nvGrpSpPr>
      <p:grpSpPr>
        <a:xfrm>
          <a:off x="0" y="0"/>
          <a:ext cx="0" cy="0"/>
          <a:chOff x="0" y="0"/>
          <a:chExt cx="0" cy="0"/>
        </a:xfrm>
      </p:grpSpPr>
      <p:sp>
        <p:nvSpPr>
          <p:cNvPr id="1232" name="Google Shape;1232;p16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3" name="Google Shape;1233;p166"/>
          <p:cNvSpPr txBox="1"/>
          <p:nvPr/>
        </p:nvSpPr>
        <p:spPr>
          <a:xfrm>
            <a:off x="507300" y="1179300"/>
            <a:ext cx="4821300" cy="3964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lang="en" sz="2400">
                <a:latin typeface="Calibri"/>
                <a:ea typeface="Calibri"/>
                <a:cs typeface="Calibri"/>
                <a:sym typeface="Calibri"/>
              </a:rPr>
              <a:t>Create Post</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Edit Post</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Delete Post</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User Registration</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User login</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Http session</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Mapping User to Post</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Assigning Categories to a Post</a:t>
            </a:r>
            <a:endParaRPr sz="2400">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34" name="Google Shape;1234;p16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5" name="Google Shape;1235;p166"/>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Calibri"/>
                <a:ea typeface="Calibri"/>
                <a:cs typeface="Calibri"/>
                <a:sym typeface="Calibri"/>
              </a:rPr>
              <a:t>Today’s Agenda</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9" name="Shape 1239"/>
        <p:cNvGrpSpPr/>
        <p:nvPr/>
      </p:nvGrpSpPr>
      <p:grpSpPr>
        <a:xfrm>
          <a:off x="0" y="0"/>
          <a:ext cx="0" cy="0"/>
          <a:chOff x="0" y="0"/>
          <a:chExt cx="0" cy="0"/>
        </a:xfrm>
      </p:grpSpPr>
      <p:sp>
        <p:nvSpPr>
          <p:cNvPr id="1240" name="Google Shape;1240;p16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1" name="Google Shape;1241;p16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2" name="Google Shape;1242;p16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Create Post</a:t>
            </a:r>
            <a:endParaRPr sz="3000">
              <a:solidFill>
                <a:srgbClr val="FFFFFF"/>
              </a:solidFill>
              <a:latin typeface="Calibri"/>
              <a:ea typeface="Calibri"/>
              <a:cs typeface="Calibri"/>
              <a:sym typeface="Calibri"/>
            </a:endParaRPr>
          </a:p>
        </p:txBody>
      </p:sp>
      <p:sp>
        <p:nvSpPr>
          <p:cNvPr id="1243" name="Google Shape;1243;p16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t>So far, we have learnt how to implement a code to fetch posts from a database. Now let us learn how to carry out the CRUD operations, which include creating, updating, or deleting a post in the database.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rPr lang="en" sz="2000"/>
              <a:t>Here we will come across certain additional properties in the ‘persistence.xml’ file and modify the Post model to persist the entity of the Post class in the database.</a:t>
            </a:r>
            <a:endParaRPr sz="20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7" name="Shape 1247"/>
        <p:cNvGrpSpPr/>
        <p:nvPr/>
      </p:nvGrpSpPr>
      <p:grpSpPr>
        <a:xfrm>
          <a:off x="0" y="0"/>
          <a:ext cx="0" cy="0"/>
          <a:chOff x="0" y="0"/>
          <a:chExt cx="0" cy="0"/>
        </a:xfrm>
      </p:grpSpPr>
      <p:sp>
        <p:nvSpPr>
          <p:cNvPr id="1248" name="Google Shape;1248;p16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9" name="Google Shape;1249;p16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0" name="Google Shape;1250;p16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Create Post</a:t>
            </a:r>
            <a:endParaRPr sz="3000">
              <a:solidFill>
                <a:srgbClr val="FFFFFF"/>
              </a:solidFill>
              <a:latin typeface="Calibri"/>
              <a:ea typeface="Calibri"/>
              <a:cs typeface="Calibri"/>
              <a:sym typeface="Calibri"/>
            </a:endParaRPr>
          </a:p>
        </p:txBody>
      </p:sp>
      <p:sp>
        <p:nvSpPr>
          <p:cNvPr id="1251" name="Google Shape;1251;p16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t>Let us learn more about the properties added to persistence.xml file</a:t>
            </a:r>
            <a:endParaRPr sz="20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5" name="Shape 1255"/>
        <p:cNvGrpSpPr/>
        <p:nvPr/>
      </p:nvGrpSpPr>
      <p:grpSpPr>
        <a:xfrm>
          <a:off x="0" y="0"/>
          <a:ext cx="0" cy="0"/>
          <a:chOff x="0" y="0"/>
          <a:chExt cx="0" cy="0"/>
        </a:xfrm>
      </p:grpSpPr>
      <p:sp>
        <p:nvSpPr>
          <p:cNvPr id="1256" name="Google Shape;1256;p16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7" name="Google Shape;1257;p16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8" name="Google Shape;1258;p16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Create Post</a:t>
            </a:r>
            <a:endParaRPr sz="3000">
              <a:solidFill>
                <a:srgbClr val="FFFFFF"/>
              </a:solidFill>
              <a:latin typeface="Calibri"/>
              <a:ea typeface="Calibri"/>
              <a:cs typeface="Calibri"/>
              <a:sym typeface="Calibri"/>
            </a:endParaRPr>
          </a:p>
        </p:txBody>
      </p:sp>
      <p:sp>
        <p:nvSpPr>
          <p:cNvPr id="1259" name="Google Shape;1259;p16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hibernate.hbm2ddl.auto</a:t>
            </a:r>
            <a:endParaRPr b="1" sz="2000">
              <a:solidFill>
                <a:schemeClr val="dk1"/>
              </a:solidFill>
            </a:endParaRPr>
          </a:p>
          <a:p>
            <a:pPr indent="0" lvl="0" marL="0" rtl="0" algn="just">
              <a:lnSpc>
                <a:spcPct val="115000"/>
              </a:lnSpc>
              <a:spcBef>
                <a:spcPts val="1200"/>
              </a:spcBef>
              <a:spcAft>
                <a:spcPts val="0"/>
              </a:spcAft>
              <a:buNone/>
            </a:pPr>
            <a:r>
              <a:rPr lang="en" sz="2000">
                <a:solidFill>
                  <a:schemeClr val="dk1"/>
                </a:solidFill>
              </a:rPr>
              <a:t>This property automatically exports the schema DDL (data definition language) to the database when the entity manager factory is created. You need not manually create the tables in the database. This property automatically creates the appropriate database tables and schema for us depending on the value of this property. </a:t>
            </a:r>
            <a:endParaRPr sz="20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3" name="Shape 1263"/>
        <p:cNvGrpSpPr/>
        <p:nvPr/>
      </p:nvGrpSpPr>
      <p:grpSpPr>
        <a:xfrm>
          <a:off x="0" y="0"/>
          <a:ext cx="0" cy="0"/>
          <a:chOff x="0" y="0"/>
          <a:chExt cx="0" cy="0"/>
        </a:xfrm>
      </p:grpSpPr>
      <p:sp>
        <p:nvSpPr>
          <p:cNvPr id="1264" name="Google Shape;1264;p17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5" name="Google Shape;1265;p17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6" name="Google Shape;1266;p17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Create Post</a:t>
            </a:r>
            <a:endParaRPr sz="3000">
              <a:solidFill>
                <a:srgbClr val="FFFFFF"/>
              </a:solidFill>
              <a:latin typeface="Calibri"/>
              <a:ea typeface="Calibri"/>
              <a:cs typeface="Calibri"/>
              <a:sym typeface="Calibri"/>
            </a:endParaRPr>
          </a:p>
        </p:txBody>
      </p:sp>
      <p:sp>
        <p:nvSpPr>
          <p:cNvPr id="1267" name="Google Shape;1267;p17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H</a:t>
            </a:r>
            <a:r>
              <a:rPr b="1" lang="en" sz="2000">
                <a:solidFill>
                  <a:schemeClr val="dk1"/>
                </a:solidFill>
              </a:rPr>
              <a:t>ibernate.hbm2ddl.auto</a:t>
            </a:r>
            <a:r>
              <a:rPr lang="en" sz="2000">
                <a:solidFill>
                  <a:schemeClr val="dk1"/>
                </a:solidFill>
              </a:rPr>
              <a:t> </a:t>
            </a:r>
            <a:r>
              <a:rPr lang="en" sz="2000">
                <a:solidFill>
                  <a:schemeClr val="dk1"/>
                </a:solidFill>
              </a:rPr>
              <a:t>can have four values:</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create:</a:t>
            </a:r>
            <a:r>
              <a:rPr lang="en" sz="2000">
                <a:solidFill>
                  <a:schemeClr val="dk1"/>
                </a:solidFill>
              </a:rPr>
              <a:t> This value helps you create the new schema and overwrites any of the existing schema or data in the database.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update: </a:t>
            </a:r>
            <a:r>
              <a:rPr lang="en" sz="2000">
                <a:solidFill>
                  <a:schemeClr val="dk1"/>
                </a:solidFill>
              </a:rPr>
              <a:t>This value helps you update the existing schema along with the existing data in the database, without affecting the latter.</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validate: </a:t>
            </a:r>
            <a:r>
              <a:rPr lang="en" sz="2000">
                <a:solidFill>
                  <a:schemeClr val="dk1"/>
                </a:solidFill>
              </a:rPr>
              <a:t> This value helps you validate the existing schema and does not make any change to the database.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create-drop: </a:t>
            </a:r>
            <a:r>
              <a:rPr lang="en" sz="2000">
                <a:solidFill>
                  <a:schemeClr val="dk1"/>
                </a:solidFill>
              </a:rPr>
              <a:t>This value helps you create the schema, overwriting the existing data in the schema, and also drops or deletes the database schema when the application is stopped.</a:t>
            </a:r>
            <a:endParaRPr sz="2000">
              <a:solidFill>
                <a:schemeClr val="dk1"/>
              </a:solidFill>
            </a:endParaRPr>
          </a:p>
          <a:p>
            <a:pPr indent="0" lvl="0" marL="0" rtl="0" algn="just">
              <a:lnSpc>
                <a:spcPct val="115000"/>
              </a:lnSpc>
              <a:spcBef>
                <a:spcPts val="1200"/>
              </a:spcBef>
              <a:spcAft>
                <a:spcPts val="0"/>
              </a:spcAft>
              <a:buNone/>
            </a:pPr>
            <a:r>
              <a:t/>
            </a:r>
            <a:endParaRPr b="1" sz="2000">
              <a:solidFill>
                <a:schemeClr val="dk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1" name="Shape 1271"/>
        <p:cNvGrpSpPr/>
        <p:nvPr/>
      </p:nvGrpSpPr>
      <p:grpSpPr>
        <a:xfrm>
          <a:off x="0" y="0"/>
          <a:ext cx="0" cy="0"/>
          <a:chOff x="0" y="0"/>
          <a:chExt cx="0" cy="0"/>
        </a:xfrm>
      </p:grpSpPr>
      <p:sp>
        <p:nvSpPr>
          <p:cNvPr id="1272" name="Google Shape;1272;p17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3" name="Google Shape;1273;p17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4" name="Google Shape;1274;p17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Create Post</a:t>
            </a:r>
            <a:endParaRPr sz="3000">
              <a:solidFill>
                <a:srgbClr val="FFFFFF"/>
              </a:solidFill>
              <a:latin typeface="Calibri"/>
              <a:ea typeface="Calibri"/>
              <a:cs typeface="Calibri"/>
              <a:sym typeface="Calibri"/>
            </a:endParaRPr>
          </a:p>
        </p:txBody>
      </p:sp>
      <p:sp>
        <p:nvSpPr>
          <p:cNvPr id="1275" name="Google Shape;1275;p17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AutoNum type="arabicPeriod" startAt="2"/>
            </a:pPr>
            <a:r>
              <a:rPr b="1" lang="en" sz="2000">
                <a:solidFill>
                  <a:schemeClr val="dk1"/>
                </a:solidFill>
              </a:rPr>
              <a:t>hibernate.show_sql</a:t>
            </a:r>
            <a:endParaRPr b="1"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You’re already aware that the JPQL queries written in the code are transformed to native SQL by Hibernate. This property helps you maintain the logs of all the SQL queries generated in the console. You can observe the generated SQL queries sent to the database if you set the value of this property as true.</a:t>
            </a:r>
            <a:endParaRPr sz="2000">
              <a:solidFill>
                <a:schemeClr val="dk1"/>
              </a:solidFill>
            </a:endParaRPr>
          </a:p>
          <a:p>
            <a:pPr indent="0" lvl="0" marL="0" rtl="0" algn="just">
              <a:lnSpc>
                <a:spcPct val="115000"/>
              </a:lnSpc>
              <a:spcBef>
                <a:spcPts val="1200"/>
              </a:spcBef>
              <a:spcAft>
                <a:spcPts val="0"/>
              </a:spcAft>
              <a:buNone/>
            </a:pPr>
            <a:r>
              <a:t/>
            </a:r>
            <a:endParaRPr b="1" sz="2000">
              <a:solidFill>
                <a:schemeClr val="dk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9" name="Shape 1279"/>
        <p:cNvGrpSpPr/>
        <p:nvPr/>
      </p:nvGrpSpPr>
      <p:grpSpPr>
        <a:xfrm>
          <a:off x="0" y="0"/>
          <a:ext cx="0" cy="0"/>
          <a:chOff x="0" y="0"/>
          <a:chExt cx="0" cy="0"/>
        </a:xfrm>
      </p:grpSpPr>
      <p:sp>
        <p:nvSpPr>
          <p:cNvPr id="1280" name="Google Shape;1280;p17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1" name="Google Shape;1281;p17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2" name="Google Shape;1282;p17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Create Post</a:t>
            </a:r>
            <a:endParaRPr sz="3000">
              <a:solidFill>
                <a:srgbClr val="FFFFFF"/>
              </a:solidFill>
              <a:latin typeface="Calibri"/>
              <a:ea typeface="Calibri"/>
              <a:cs typeface="Calibri"/>
              <a:sym typeface="Calibri"/>
            </a:endParaRPr>
          </a:p>
        </p:txBody>
      </p:sp>
      <p:sp>
        <p:nvSpPr>
          <p:cNvPr id="1283" name="Google Shape;1283;p17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AutoNum type="arabicPeriod" startAt="3"/>
            </a:pPr>
            <a:r>
              <a:rPr b="1" lang="en" sz="2000">
                <a:solidFill>
                  <a:schemeClr val="dk1"/>
                </a:solidFill>
              </a:rPr>
              <a:t>hibernate.format_sql</a:t>
            </a:r>
            <a:endParaRPr b="1"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This property is used to format the generated SQL statement just to make it more readable.</a:t>
            </a:r>
            <a:endParaRPr sz="2000">
              <a:solidFill>
                <a:schemeClr val="dk1"/>
              </a:solidFill>
            </a:endParaRPr>
          </a:p>
          <a:p>
            <a:pPr indent="0" lvl="0" marL="0" rtl="0" algn="just">
              <a:lnSpc>
                <a:spcPct val="115000"/>
              </a:lnSpc>
              <a:spcBef>
                <a:spcPts val="1200"/>
              </a:spcBef>
              <a:spcAft>
                <a:spcPts val="0"/>
              </a:spcAft>
              <a:buNone/>
            </a:pPr>
            <a:r>
              <a:t/>
            </a:r>
            <a:endParaRPr b="1" sz="2000">
              <a:solidFill>
                <a:schemeClr val="dk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7" name="Shape 1287"/>
        <p:cNvGrpSpPr/>
        <p:nvPr/>
      </p:nvGrpSpPr>
      <p:grpSpPr>
        <a:xfrm>
          <a:off x="0" y="0"/>
          <a:ext cx="0" cy="0"/>
          <a:chOff x="0" y="0"/>
          <a:chExt cx="0" cy="0"/>
        </a:xfrm>
      </p:grpSpPr>
      <p:sp>
        <p:nvSpPr>
          <p:cNvPr id="1288" name="Google Shape;1288;p17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9" name="Google Shape;1289;p17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90" name="Google Shape;1290;p17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Create Post</a:t>
            </a:r>
            <a:endParaRPr sz="3000">
              <a:solidFill>
                <a:srgbClr val="FFFFFF"/>
              </a:solidFill>
              <a:latin typeface="Calibri"/>
              <a:ea typeface="Calibri"/>
              <a:cs typeface="Calibri"/>
              <a:sym typeface="Calibri"/>
            </a:endParaRPr>
          </a:p>
        </p:txBody>
      </p:sp>
      <p:sp>
        <p:nvSpPr>
          <p:cNvPr id="1291" name="Google Shape;1291;p17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chemeClr val="dk1"/>
                </a:solidFill>
              </a:rPr>
              <a:t>We learnt that we can persist the post in the database without starting a transaction. </a:t>
            </a:r>
            <a:endParaRPr sz="2000">
              <a:solidFill>
                <a:schemeClr val="dk1"/>
              </a:solidFill>
            </a:endParaRPr>
          </a:p>
          <a:p>
            <a:pPr indent="0" lvl="0" marL="0" rtl="0" algn="just">
              <a:lnSpc>
                <a:spcPct val="115000"/>
              </a:lnSpc>
              <a:spcBef>
                <a:spcPts val="0"/>
              </a:spcBef>
              <a:spcAft>
                <a:spcPts val="0"/>
              </a:spcAft>
              <a:buNone/>
            </a:pPr>
            <a:r>
              <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But what if something goes wrong and you want to rollback that transaction? It is, thus, a good practice to perform all the create, update, or delete operations within the transaction. </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If the operation is successful, you must commit that transaction; if not, you must rollback that transaction.</a:t>
            </a:r>
            <a:endParaRPr sz="2000">
              <a:solidFill>
                <a:schemeClr val="dk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5" name="Shape 1295"/>
        <p:cNvGrpSpPr/>
        <p:nvPr/>
      </p:nvGrpSpPr>
      <p:grpSpPr>
        <a:xfrm>
          <a:off x="0" y="0"/>
          <a:ext cx="0" cy="0"/>
          <a:chOff x="0" y="0"/>
          <a:chExt cx="0" cy="0"/>
        </a:xfrm>
      </p:grpSpPr>
      <p:sp>
        <p:nvSpPr>
          <p:cNvPr id="1296" name="Google Shape;1296;p17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97" name="Google Shape;1297;p17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98" name="Google Shape;1298;p17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Create Post</a:t>
            </a:r>
            <a:endParaRPr sz="3000">
              <a:solidFill>
                <a:srgbClr val="FFFFFF"/>
              </a:solidFill>
              <a:latin typeface="Calibri"/>
              <a:ea typeface="Calibri"/>
              <a:cs typeface="Calibri"/>
              <a:sym typeface="Calibri"/>
            </a:endParaRPr>
          </a:p>
        </p:txBody>
      </p:sp>
      <p:sp>
        <p:nvSpPr>
          <p:cNvPr id="1299" name="Google Shape;1299;p17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The EntityTransaction interface consists of the following methods to handle the transactions in JPA:</a:t>
            </a:r>
            <a:endParaRPr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 </a:t>
            </a:r>
            <a:endParaRPr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 sz="2000">
                <a:solidFill>
                  <a:schemeClr val="dk1"/>
                </a:solidFill>
              </a:rPr>
              <a:t>begin() </a:t>
            </a:r>
            <a:r>
              <a:rPr lang="en" sz="2000">
                <a:solidFill>
                  <a:schemeClr val="dk1"/>
                </a:solidFill>
              </a:rPr>
              <a:t>- This method helps you start a transaction.</a:t>
            </a:r>
            <a:endParaRPr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 sz="2000">
                <a:solidFill>
                  <a:schemeClr val="dk1"/>
                </a:solidFill>
              </a:rPr>
              <a:t>commit()</a:t>
            </a:r>
            <a:r>
              <a:rPr lang="en" sz="2000">
                <a:solidFill>
                  <a:schemeClr val="dk1"/>
                </a:solidFill>
              </a:rPr>
              <a:t> - This method helps you commit all the changes of the transaction to the database.</a:t>
            </a:r>
            <a:endParaRPr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 sz="2000">
                <a:solidFill>
                  <a:schemeClr val="dk1"/>
                </a:solidFill>
              </a:rPr>
              <a:t>rollback() </a:t>
            </a:r>
            <a:r>
              <a:rPr lang="en" sz="2000">
                <a:solidFill>
                  <a:schemeClr val="dk1"/>
                </a:solidFill>
              </a:rPr>
              <a:t>- This method helps you revert the transaction if the operation is not successful.</a:t>
            </a:r>
            <a:endParaRPr sz="2000">
              <a:solidFill>
                <a:schemeClr val="dk1"/>
              </a:solidFill>
            </a:endParaRPr>
          </a:p>
          <a:p>
            <a:pPr indent="0" lvl="0" marL="0" rtl="0" algn="just">
              <a:lnSpc>
                <a:spcPct val="115000"/>
              </a:lnSpc>
              <a:spcBef>
                <a:spcPts val="0"/>
              </a:spcBef>
              <a:spcAft>
                <a:spcPts val="0"/>
              </a:spcAft>
              <a:buNone/>
            </a:pPr>
            <a:r>
              <a:t/>
            </a:r>
            <a:endParaRPr sz="2000">
              <a:solidFill>
                <a:schemeClr val="dk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3" name="Shape 1303"/>
        <p:cNvGrpSpPr/>
        <p:nvPr/>
      </p:nvGrpSpPr>
      <p:grpSpPr>
        <a:xfrm>
          <a:off x="0" y="0"/>
          <a:ext cx="0" cy="0"/>
          <a:chOff x="0" y="0"/>
          <a:chExt cx="0" cy="0"/>
        </a:xfrm>
      </p:grpSpPr>
      <p:sp>
        <p:nvSpPr>
          <p:cNvPr id="1304" name="Google Shape;1304;p17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5" name="Google Shape;1305;p17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6" name="Google Shape;1306;p17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Create Post</a:t>
            </a:r>
            <a:endParaRPr sz="3000">
              <a:solidFill>
                <a:srgbClr val="FFFFFF"/>
              </a:solidFill>
              <a:latin typeface="Calibri"/>
              <a:ea typeface="Calibri"/>
              <a:cs typeface="Calibri"/>
              <a:sym typeface="Calibri"/>
            </a:endParaRPr>
          </a:p>
        </p:txBody>
      </p:sp>
      <p:sp>
        <p:nvSpPr>
          <p:cNvPr id="1307" name="Google Shape;1307;p17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chemeClr val="dk1"/>
                </a:solidFill>
              </a:rPr>
              <a:t>As we develop the getAllPosts() method in business logic, one might wonder why do we add the posts in the Model object.</a:t>
            </a:r>
            <a:endParaRPr sz="2000">
              <a:solidFill>
                <a:schemeClr val="dk1"/>
              </a:solidFill>
            </a:endParaRPr>
          </a:p>
          <a:p>
            <a:pPr indent="0" lvl="0" marL="0" rtl="0" algn="just">
              <a:lnSpc>
                <a:spcPct val="115000"/>
              </a:lnSpc>
              <a:spcBef>
                <a:spcPts val="0"/>
              </a:spcBef>
              <a:spcAft>
                <a:spcPts val="0"/>
              </a:spcAft>
              <a:buNone/>
            </a:pPr>
            <a:r>
              <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If you too thought of this, then congratulations, you are finally seeing things the developer’s way!</a:t>
            </a:r>
            <a:endParaRPr sz="2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2" name="Shape 222"/>
        <p:cNvGrpSpPr/>
        <p:nvPr/>
      </p:nvGrpSpPr>
      <p:grpSpPr>
        <a:xfrm>
          <a:off x="0" y="0"/>
          <a:ext cx="0" cy="0"/>
          <a:chOff x="0" y="0"/>
          <a:chExt cx="0" cy="0"/>
        </a:xfrm>
      </p:grpSpPr>
      <p:sp>
        <p:nvSpPr>
          <p:cNvPr id="223" name="Google Shape;223;p4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4" name="Google Shape;224;p4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5" name="Google Shape;225;p4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sp>
        <p:nvSpPr>
          <p:cNvPr id="226" name="Google Shape;226;p41"/>
          <p:cNvSpPr txBox="1"/>
          <p:nvPr/>
        </p:nvSpPr>
        <p:spPr>
          <a:xfrm>
            <a:off x="153600" y="1925525"/>
            <a:ext cx="8836800" cy="1083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Now that you can visualize how a database looks like, do you think a database consists of only one table or there can be more? </a:t>
            </a:r>
            <a:endParaRPr sz="20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1" name="Shape 1311"/>
        <p:cNvGrpSpPr/>
        <p:nvPr/>
      </p:nvGrpSpPr>
      <p:grpSpPr>
        <a:xfrm>
          <a:off x="0" y="0"/>
          <a:ext cx="0" cy="0"/>
          <a:chOff x="0" y="0"/>
          <a:chExt cx="0" cy="0"/>
        </a:xfrm>
      </p:grpSpPr>
      <p:sp>
        <p:nvSpPr>
          <p:cNvPr id="1312" name="Google Shape;1312;p17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3" name="Google Shape;1313;p17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14" name="Google Shape;1314;p17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Create Post</a:t>
            </a:r>
            <a:endParaRPr sz="3000">
              <a:solidFill>
                <a:srgbClr val="FFFFFF"/>
              </a:solidFill>
              <a:latin typeface="Calibri"/>
              <a:ea typeface="Calibri"/>
              <a:cs typeface="Calibri"/>
              <a:sym typeface="Calibri"/>
            </a:endParaRPr>
          </a:p>
        </p:txBody>
      </p:sp>
      <p:sp>
        <p:nvSpPr>
          <p:cNvPr id="1315" name="Google Shape;1315;p17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chemeClr val="dk1"/>
                </a:solidFill>
              </a:rPr>
              <a:t>Lets answer to why do we need to add the posts in the Model object? </a:t>
            </a:r>
            <a:endParaRPr sz="2000">
              <a:solidFill>
                <a:schemeClr val="dk1"/>
              </a:solidFill>
            </a:endParaRPr>
          </a:p>
          <a:p>
            <a:pPr indent="0" lvl="0" marL="0" rtl="0" algn="just">
              <a:lnSpc>
                <a:spcPct val="115000"/>
              </a:lnSpc>
              <a:spcBef>
                <a:spcPts val="0"/>
              </a:spcBef>
              <a:spcAft>
                <a:spcPts val="0"/>
              </a:spcAft>
              <a:buNone/>
            </a:pPr>
            <a:r>
              <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The posts variable is passed to the Model object so that the posts.html file can access all these posts and display them on the UI or browser. This Model object is provided by Spring to pass data from the controller to the Thymeleaf template (posts.html), so the template can access the posts data using the given reference key “posts”.</a:t>
            </a:r>
            <a:endParaRPr sz="2000">
              <a:solidFill>
                <a:schemeClr val="dk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9" name="Shape 1319"/>
        <p:cNvGrpSpPr/>
        <p:nvPr/>
      </p:nvGrpSpPr>
      <p:grpSpPr>
        <a:xfrm>
          <a:off x="0" y="0"/>
          <a:ext cx="0" cy="0"/>
          <a:chOff x="0" y="0"/>
          <a:chExt cx="0" cy="0"/>
        </a:xfrm>
      </p:grpSpPr>
      <p:sp>
        <p:nvSpPr>
          <p:cNvPr id="1320" name="Google Shape;1320;p17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1" name="Google Shape;1321;p17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2" name="Google Shape;1322;p17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Edit Post</a:t>
            </a:r>
            <a:endParaRPr sz="3000">
              <a:solidFill>
                <a:srgbClr val="FFFFFF"/>
              </a:solidFill>
              <a:latin typeface="Calibri"/>
              <a:ea typeface="Calibri"/>
              <a:cs typeface="Calibri"/>
              <a:sym typeface="Calibri"/>
            </a:endParaRPr>
          </a:p>
        </p:txBody>
      </p:sp>
      <p:sp>
        <p:nvSpPr>
          <p:cNvPr id="1323" name="Google Shape;1323;p17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chemeClr val="dk1"/>
                </a:solidFill>
              </a:rPr>
              <a:t>Let’s add some more functionality in the application to edit the post after it is created in the database.</a:t>
            </a:r>
            <a:endParaRPr sz="2000">
              <a:solidFill>
                <a:schemeClr val="dk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7" name="Shape 1327"/>
        <p:cNvGrpSpPr/>
        <p:nvPr/>
      </p:nvGrpSpPr>
      <p:grpSpPr>
        <a:xfrm>
          <a:off x="0" y="0"/>
          <a:ext cx="0" cy="0"/>
          <a:chOff x="0" y="0"/>
          <a:chExt cx="0" cy="0"/>
        </a:xfrm>
      </p:grpSpPr>
      <p:sp>
        <p:nvSpPr>
          <p:cNvPr id="1328" name="Google Shape;1328;p17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9" name="Google Shape;1329;p17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0" name="Google Shape;1330;p17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Edit Post</a:t>
            </a:r>
            <a:endParaRPr sz="3000">
              <a:solidFill>
                <a:srgbClr val="FFFFFF"/>
              </a:solidFill>
              <a:latin typeface="Calibri"/>
              <a:ea typeface="Calibri"/>
              <a:cs typeface="Calibri"/>
              <a:sym typeface="Calibri"/>
            </a:endParaRPr>
          </a:p>
        </p:txBody>
      </p:sp>
      <p:sp>
        <p:nvSpPr>
          <p:cNvPr id="1331" name="Google Shape;1331;p17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2000">
                <a:solidFill>
                  <a:schemeClr val="dk1"/>
                </a:solidFill>
              </a:rPr>
              <a:t>Once the user logs in to the application, the home page should have an option to edit the blog post. The posts.html file displays all the posts in the database on the user  home page. This file must consist of the instructions to provide an option to edit the image</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When the user clicks on the ‘Edit’ option, the server receives a GET request for the url “/editPost/{postId}</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The controller logic must have the corresponding request handling method to handle the GET request to retrieve the details of the specific post from the database</a:t>
            </a:r>
            <a:endParaRPr sz="2000">
              <a:solidFill>
                <a:schemeClr val="dk1"/>
              </a:solidFill>
            </a:endParaRPr>
          </a:p>
          <a:p>
            <a:pPr indent="0" lvl="0" marL="0" rtl="0" algn="just">
              <a:lnSpc>
                <a:spcPct val="115000"/>
              </a:lnSpc>
              <a:spcBef>
                <a:spcPts val="1200"/>
              </a:spcBef>
              <a:spcAft>
                <a:spcPts val="0"/>
              </a:spcAft>
              <a:buNone/>
            </a:pPr>
            <a:r>
              <a:t/>
            </a:r>
            <a:endParaRPr sz="2000">
              <a:solidFill>
                <a:schemeClr val="dk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5" name="Shape 1335"/>
        <p:cNvGrpSpPr/>
        <p:nvPr/>
      </p:nvGrpSpPr>
      <p:grpSpPr>
        <a:xfrm>
          <a:off x="0" y="0"/>
          <a:ext cx="0" cy="0"/>
          <a:chOff x="0" y="0"/>
          <a:chExt cx="0" cy="0"/>
        </a:xfrm>
      </p:grpSpPr>
      <p:sp>
        <p:nvSpPr>
          <p:cNvPr id="1336" name="Google Shape;1336;p17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7" name="Google Shape;1337;p17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8" name="Google Shape;1338;p17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Delete</a:t>
            </a:r>
            <a:r>
              <a:rPr lang="en" sz="3000">
                <a:solidFill>
                  <a:schemeClr val="lt1"/>
                </a:solidFill>
                <a:latin typeface="Calibri"/>
                <a:ea typeface="Calibri"/>
                <a:cs typeface="Calibri"/>
                <a:sym typeface="Calibri"/>
              </a:rPr>
              <a:t> Post</a:t>
            </a:r>
            <a:endParaRPr sz="3000">
              <a:solidFill>
                <a:srgbClr val="FFFFFF"/>
              </a:solidFill>
              <a:latin typeface="Calibri"/>
              <a:ea typeface="Calibri"/>
              <a:cs typeface="Calibri"/>
              <a:sym typeface="Calibri"/>
            </a:endParaRPr>
          </a:p>
        </p:txBody>
      </p:sp>
      <p:sp>
        <p:nvSpPr>
          <p:cNvPr id="1339" name="Google Shape;1339;p17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chemeClr val="dk1"/>
                </a:solidFill>
              </a:rPr>
              <a:t>Now, we are left with the delete operation. Here, we will be learning how to delete a post in the application.</a:t>
            </a:r>
            <a:endParaRPr sz="2000">
              <a:solidFill>
                <a:schemeClr val="dk1"/>
              </a:solidFill>
            </a:endParaRPr>
          </a:p>
          <a:p>
            <a:pPr indent="0" lvl="0" marL="0" rtl="0" algn="just">
              <a:lnSpc>
                <a:spcPct val="115000"/>
              </a:lnSpc>
              <a:spcBef>
                <a:spcPts val="0"/>
              </a:spcBef>
              <a:spcAft>
                <a:spcPts val="0"/>
              </a:spcAft>
              <a:buNone/>
            </a:pPr>
            <a:r>
              <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Also it is pretty self explanatory that the user must be redirected to the page displaying all the other posts in the application after deleting the post.</a:t>
            </a:r>
            <a:endParaRPr sz="2000">
              <a:solidFill>
                <a:schemeClr val="dk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3" name="Shape 1343"/>
        <p:cNvGrpSpPr/>
        <p:nvPr/>
      </p:nvGrpSpPr>
      <p:grpSpPr>
        <a:xfrm>
          <a:off x="0" y="0"/>
          <a:ext cx="0" cy="0"/>
          <a:chOff x="0" y="0"/>
          <a:chExt cx="0" cy="0"/>
        </a:xfrm>
      </p:grpSpPr>
      <p:sp>
        <p:nvSpPr>
          <p:cNvPr id="1344" name="Google Shape;1344;p18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5" name="Google Shape;1345;p18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6" name="Google Shape;1346;p18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Delete Post</a:t>
            </a:r>
            <a:endParaRPr sz="3000">
              <a:solidFill>
                <a:srgbClr val="FFFFFF"/>
              </a:solidFill>
              <a:latin typeface="Calibri"/>
              <a:ea typeface="Calibri"/>
              <a:cs typeface="Calibri"/>
              <a:sym typeface="Calibri"/>
            </a:endParaRPr>
          </a:p>
        </p:txBody>
      </p:sp>
      <p:sp>
        <p:nvSpPr>
          <p:cNvPr id="1347" name="Google Shape;1347;p18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2000">
                <a:solidFill>
                  <a:schemeClr val="dk1"/>
                </a:solidFill>
              </a:rPr>
              <a:t>Once the user logs in to the application, the home page should offer the option to delete the blog post. The posts.html file displays all the posts in the database on the user home page. This file must consist of the instructions to provide an option to delete the blog post.</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When the user clicks on the ‘Delete’ option, the server receives a DELETE request for a particular post.</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In order to handle the DELETE request, the controller logic must have a request handling method which would call the service layer to implement the business logic and repository layer to interact with the database.</a:t>
            </a:r>
            <a:endParaRPr sz="2000">
              <a:solidFill>
                <a:schemeClr val="dk1"/>
              </a:solidFill>
            </a:endParaRPr>
          </a:p>
          <a:p>
            <a:pPr indent="0" lvl="0" marL="0" rtl="0" algn="just">
              <a:lnSpc>
                <a:spcPct val="115000"/>
              </a:lnSpc>
              <a:spcBef>
                <a:spcPts val="1200"/>
              </a:spcBef>
              <a:spcAft>
                <a:spcPts val="0"/>
              </a:spcAft>
              <a:buNone/>
            </a:pPr>
            <a:r>
              <a:t/>
            </a:r>
            <a:endParaRPr sz="2000">
              <a:solidFill>
                <a:schemeClr val="dk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1" name="Shape 1351"/>
        <p:cNvGrpSpPr/>
        <p:nvPr/>
      </p:nvGrpSpPr>
      <p:grpSpPr>
        <a:xfrm>
          <a:off x="0" y="0"/>
          <a:ext cx="0" cy="0"/>
          <a:chOff x="0" y="0"/>
          <a:chExt cx="0" cy="0"/>
        </a:xfrm>
      </p:grpSpPr>
      <p:sp>
        <p:nvSpPr>
          <p:cNvPr id="1352" name="Google Shape;1352;p18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3" name="Google Shape;1353;p18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4" name="Google Shape;1354;p18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registration</a:t>
            </a:r>
            <a:endParaRPr sz="3000">
              <a:solidFill>
                <a:srgbClr val="FFFFFF"/>
              </a:solidFill>
              <a:latin typeface="Calibri"/>
              <a:ea typeface="Calibri"/>
              <a:cs typeface="Calibri"/>
              <a:sym typeface="Calibri"/>
            </a:endParaRPr>
          </a:p>
        </p:txBody>
      </p:sp>
      <p:sp>
        <p:nvSpPr>
          <p:cNvPr id="1355" name="Google Shape;1355;p18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chemeClr val="dk1"/>
                </a:solidFill>
              </a:rPr>
              <a:t>We have learnt the implementation of all the CRUD operations on a blog post in the technical blog application. </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We will now move a step ahead in the application and store in the database the details of the user who is accessing the application.</a:t>
            </a:r>
            <a:endParaRPr sz="2000">
              <a:solidFill>
                <a:schemeClr val="dk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9" name="Shape 1359"/>
        <p:cNvGrpSpPr/>
        <p:nvPr/>
      </p:nvGrpSpPr>
      <p:grpSpPr>
        <a:xfrm>
          <a:off x="0" y="0"/>
          <a:ext cx="0" cy="0"/>
          <a:chOff x="0" y="0"/>
          <a:chExt cx="0" cy="0"/>
        </a:xfrm>
      </p:grpSpPr>
      <p:sp>
        <p:nvSpPr>
          <p:cNvPr id="1360" name="Google Shape;1360;p18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1" name="Google Shape;1361;p18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2" name="Google Shape;1362;p18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registration</a:t>
            </a:r>
            <a:endParaRPr sz="3000">
              <a:solidFill>
                <a:srgbClr val="FFFFFF"/>
              </a:solidFill>
              <a:latin typeface="Calibri"/>
              <a:ea typeface="Calibri"/>
              <a:cs typeface="Calibri"/>
              <a:sym typeface="Calibri"/>
            </a:endParaRPr>
          </a:p>
        </p:txBody>
      </p:sp>
      <p:sp>
        <p:nvSpPr>
          <p:cNvPr id="1363" name="Google Shape;1363;p18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chemeClr val="dk1"/>
                </a:solidFill>
              </a:rPr>
              <a:t>In order to store user details in the database, the database schema consists of two tables: the ‘users’ table to store username and password and the user_profile table to store full name, email address, and mobile number of the user.</a:t>
            </a:r>
            <a:endParaRPr sz="2000">
              <a:solidFill>
                <a:schemeClr val="dk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7" name="Shape 1367"/>
        <p:cNvGrpSpPr/>
        <p:nvPr/>
      </p:nvGrpSpPr>
      <p:grpSpPr>
        <a:xfrm>
          <a:off x="0" y="0"/>
          <a:ext cx="0" cy="0"/>
          <a:chOff x="0" y="0"/>
          <a:chExt cx="0" cy="0"/>
        </a:xfrm>
      </p:grpSpPr>
      <p:sp>
        <p:nvSpPr>
          <p:cNvPr id="1368" name="Google Shape;1368;p18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9" name="Google Shape;1369;p18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0" name="Google Shape;1370;p18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registration</a:t>
            </a:r>
            <a:endParaRPr sz="3000">
              <a:solidFill>
                <a:srgbClr val="FFFFFF"/>
              </a:solidFill>
              <a:latin typeface="Calibri"/>
              <a:ea typeface="Calibri"/>
              <a:cs typeface="Calibri"/>
              <a:sym typeface="Calibri"/>
            </a:endParaRPr>
          </a:p>
        </p:txBody>
      </p:sp>
      <p:pic>
        <p:nvPicPr>
          <p:cNvPr id="1371" name="Google Shape;1371;p183"/>
          <p:cNvPicPr preferRelativeResize="0"/>
          <p:nvPr/>
        </p:nvPicPr>
        <p:blipFill>
          <a:blip r:embed="rId4">
            <a:alphaModFix/>
          </a:blip>
          <a:stretch>
            <a:fillRect/>
          </a:stretch>
        </p:blipFill>
        <p:spPr>
          <a:xfrm>
            <a:off x="400025" y="636900"/>
            <a:ext cx="8343955" cy="45066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5" name="Shape 1375"/>
        <p:cNvGrpSpPr/>
        <p:nvPr/>
      </p:nvGrpSpPr>
      <p:grpSpPr>
        <a:xfrm>
          <a:off x="0" y="0"/>
          <a:ext cx="0" cy="0"/>
          <a:chOff x="0" y="0"/>
          <a:chExt cx="0" cy="0"/>
        </a:xfrm>
      </p:grpSpPr>
      <p:sp>
        <p:nvSpPr>
          <p:cNvPr id="1376" name="Google Shape;1376;p18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7" name="Google Shape;1377;p18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8" name="Google Shape;1378;p18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registration</a:t>
            </a:r>
            <a:endParaRPr sz="3000">
              <a:solidFill>
                <a:srgbClr val="FFFFFF"/>
              </a:solidFill>
              <a:latin typeface="Calibri"/>
              <a:ea typeface="Calibri"/>
              <a:cs typeface="Calibri"/>
              <a:sym typeface="Calibri"/>
            </a:endParaRPr>
          </a:p>
        </p:txBody>
      </p:sp>
      <p:sp>
        <p:nvSpPr>
          <p:cNvPr id="1379" name="Google Shape;1379;p18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chemeClr val="dk1"/>
                </a:solidFill>
              </a:rPr>
              <a:t>Since a user can have only one user profile and one user profile can only belong to a single user, there exists One To One relationship between the ‘users’ table and the ‘user_profile’ table. </a:t>
            </a:r>
            <a:endParaRPr sz="2000">
              <a:solidFill>
                <a:schemeClr val="dk1"/>
              </a:solidFill>
            </a:endParaRPr>
          </a:p>
          <a:p>
            <a:pPr indent="0" lvl="0" marL="0" rtl="0" algn="just">
              <a:lnSpc>
                <a:spcPct val="115000"/>
              </a:lnSpc>
              <a:spcBef>
                <a:spcPts val="0"/>
              </a:spcBef>
              <a:spcAft>
                <a:spcPts val="0"/>
              </a:spcAft>
              <a:buNone/>
            </a:pPr>
            <a:r>
              <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The ‘profile_id’ column in the ‘users’ table in the database is the foreign key and references the ‘id’ column in the ‘user_profile’ table for its validation.</a:t>
            </a:r>
            <a:endParaRPr sz="2000">
              <a:solidFill>
                <a:schemeClr val="dk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3" name="Shape 1383"/>
        <p:cNvGrpSpPr/>
        <p:nvPr/>
      </p:nvGrpSpPr>
      <p:grpSpPr>
        <a:xfrm>
          <a:off x="0" y="0"/>
          <a:ext cx="0" cy="0"/>
          <a:chOff x="0" y="0"/>
          <a:chExt cx="0" cy="0"/>
        </a:xfrm>
      </p:grpSpPr>
      <p:sp>
        <p:nvSpPr>
          <p:cNvPr id="1384" name="Google Shape;1384;p18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5" name="Google Shape;1385;p18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6" name="Google Shape;1386;p18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registration</a:t>
            </a:r>
            <a:endParaRPr sz="3000">
              <a:solidFill>
                <a:srgbClr val="FFFFFF"/>
              </a:solidFill>
              <a:latin typeface="Calibri"/>
              <a:ea typeface="Calibri"/>
              <a:cs typeface="Calibri"/>
              <a:sym typeface="Calibri"/>
            </a:endParaRPr>
          </a:p>
        </p:txBody>
      </p:sp>
      <p:sp>
        <p:nvSpPr>
          <p:cNvPr id="1387" name="Google Shape;1387;p18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2000">
                <a:solidFill>
                  <a:schemeClr val="dk1"/>
                </a:solidFill>
              </a:rPr>
              <a:t>Since the User class has to be mapped to a table in the database, the @Entity annotation is used to specify this.</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Then the @Table annotation is used to specify the ‘users’ table to persist the data. The name attribute decides the name of the table created in the database. Since hibernate.hbm2ddl.auto property is set (set to update), Hibernate will automatically create a table named ‘users’ as is specified in the name attribute of the @Table annotation, and map this class to the table.</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Then, corresponding attributes in the User class are defined, namely, the id, username, and password.</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0" name="Shape 230"/>
        <p:cNvGrpSpPr/>
        <p:nvPr/>
      </p:nvGrpSpPr>
      <p:grpSpPr>
        <a:xfrm>
          <a:off x="0" y="0"/>
          <a:ext cx="0" cy="0"/>
          <a:chOff x="0" y="0"/>
          <a:chExt cx="0" cy="0"/>
        </a:xfrm>
      </p:grpSpPr>
      <p:sp>
        <p:nvSpPr>
          <p:cNvPr id="231" name="Google Shape;231;p4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2" name="Google Shape;232;p4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3" name="Google Shape;233;p4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pic>
        <p:nvPicPr>
          <p:cNvPr id="234" name="Google Shape;234;p42"/>
          <p:cNvPicPr preferRelativeResize="0"/>
          <p:nvPr/>
        </p:nvPicPr>
        <p:blipFill>
          <a:blip r:embed="rId4">
            <a:alphaModFix/>
          </a:blip>
          <a:stretch>
            <a:fillRect/>
          </a:stretch>
        </p:blipFill>
        <p:spPr>
          <a:xfrm>
            <a:off x="355550" y="636900"/>
            <a:ext cx="8432895" cy="45066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1" name="Shape 1391"/>
        <p:cNvGrpSpPr/>
        <p:nvPr/>
      </p:nvGrpSpPr>
      <p:grpSpPr>
        <a:xfrm>
          <a:off x="0" y="0"/>
          <a:ext cx="0" cy="0"/>
          <a:chOff x="0" y="0"/>
          <a:chExt cx="0" cy="0"/>
        </a:xfrm>
      </p:grpSpPr>
      <p:sp>
        <p:nvSpPr>
          <p:cNvPr id="1392" name="Google Shape;1392;p18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3" name="Google Shape;1393;p18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4" name="Google Shape;1394;p18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registration</a:t>
            </a:r>
            <a:endParaRPr sz="3000">
              <a:solidFill>
                <a:srgbClr val="FFFFFF"/>
              </a:solidFill>
              <a:latin typeface="Calibri"/>
              <a:ea typeface="Calibri"/>
              <a:cs typeface="Calibri"/>
              <a:sym typeface="Calibri"/>
            </a:endParaRPr>
          </a:p>
        </p:txBody>
      </p:sp>
      <p:sp>
        <p:nvSpPr>
          <p:cNvPr id="1395" name="Google Shape;1395;p18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2000">
                <a:solidFill>
                  <a:schemeClr val="dk1"/>
                </a:solidFill>
              </a:rPr>
              <a:t>The @Id annotation marks the id attribute as a primary key.</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The @GeneratedValue(strategy = GenerationType.AUTO) is used to specify the method to automatically generate the value of id (primary key) and the strategy is GenerationType.AUTO.</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The @Column specifies that the attribute will be mapped to a corresponding column in the database and explicitly specifies the details of the column to which the attribute will be mapped in the database. The ‘name’ attribute in the @Column annotation specifies the name of the column in the database.</a:t>
            </a:r>
            <a:endParaRPr sz="2000">
              <a:solidFill>
                <a:schemeClr val="dk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9" name="Shape 1399"/>
        <p:cNvGrpSpPr/>
        <p:nvPr/>
      </p:nvGrpSpPr>
      <p:grpSpPr>
        <a:xfrm>
          <a:off x="0" y="0"/>
          <a:ext cx="0" cy="0"/>
          <a:chOff x="0" y="0"/>
          <a:chExt cx="0" cy="0"/>
        </a:xfrm>
      </p:grpSpPr>
      <p:sp>
        <p:nvSpPr>
          <p:cNvPr id="1400" name="Google Shape;1400;p18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1" name="Google Shape;1401;p18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2" name="Google Shape;1402;p18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registration</a:t>
            </a:r>
            <a:endParaRPr sz="3000">
              <a:solidFill>
                <a:srgbClr val="FFFFFF"/>
              </a:solidFill>
              <a:latin typeface="Calibri"/>
              <a:ea typeface="Calibri"/>
              <a:cs typeface="Calibri"/>
              <a:sym typeface="Calibri"/>
            </a:endParaRPr>
          </a:p>
        </p:txBody>
      </p:sp>
      <p:sp>
        <p:nvSpPr>
          <p:cNvPr id="1403" name="Google Shape;1403;p18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Char char="●"/>
            </a:pPr>
            <a:r>
              <a:rPr lang="en" sz="2000">
                <a:solidFill>
                  <a:schemeClr val="dk1"/>
                </a:solidFill>
              </a:rPr>
              <a:t>The @OneToOne annotation is used to define a One to One relationship between User and UserProfile entities. Here, the ‘User’ class can be considered as parent entity and ‘UserProfile’ class as child entity.</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If a User object propagates through PERSIST, REMOVE, REFRESH, MERGE, or DETACH operations, the UserProfile object being referenced by that particular User object must also propagate through the same operations. For example, if a record in the user table is persisted, updated, or removed, the corresponding record in the user_profile table being referenced by that particular record must also be persisted, updated, or removed</a:t>
            </a:r>
            <a:endParaRPr sz="2000">
              <a:solidFill>
                <a:schemeClr val="dk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7" name="Shape 1407"/>
        <p:cNvGrpSpPr/>
        <p:nvPr/>
      </p:nvGrpSpPr>
      <p:grpSpPr>
        <a:xfrm>
          <a:off x="0" y="0"/>
          <a:ext cx="0" cy="0"/>
          <a:chOff x="0" y="0"/>
          <a:chExt cx="0" cy="0"/>
        </a:xfrm>
      </p:grpSpPr>
      <p:sp>
        <p:nvSpPr>
          <p:cNvPr id="1408" name="Google Shape;1408;p18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9" name="Google Shape;1409;p18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0" name="Google Shape;1410;p18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login</a:t>
            </a:r>
            <a:endParaRPr sz="3000">
              <a:solidFill>
                <a:srgbClr val="FFFFFF"/>
              </a:solidFill>
              <a:latin typeface="Calibri"/>
              <a:ea typeface="Calibri"/>
              <a:cs typeface="Calibri"/>
              <a:sym typeface="Calibri"/>
            </a:endParaRPr>
          </a:p>
        </p:txBody>
      </p:sp>
      <p:sp>
        <p:nvSpPr>
          <p:cNvPr id="1411" name="Google Shape;1411;p18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So far, we hardcoded the user details to implement the login functionality without including the database in the technical blog application.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Since we have implemented the code to register the user in the database, we will modify the login functionality such that only a registered user can login to the application.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The user needs to enter the username and password, and if the credentials are correct, then the user is logged in to the application.</a:t>
            </a:r>
            <a:endParaRPr sz="2000">
              <a:solidFill>
                <a:schemeClr val="dk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5" name="Shape 1415"/>
        <p:cNvGrpSpPr/>
        <p:nvPr/>
      </p:nvGrpSpPr>
      <p:grpSpPr>
        <a:xfrm>
          <a:off x="0" y="0"/>
          <a:ext cx="0" cy="0"/>
          <a:chOff x="0" y="0"/>
          <a:chExt cx="0" cy="0"/>
        </a:xfrm>
      </p:grpSpPr>
      <p:sp>
        <p:nvSpPr>
          <p:cNvPr id="1416" name="Google Shape;1416;p18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7" name="Google Shape;1417;p18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8" name="Google Shape;1418;p18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login</a:t>
            </a:r>
            <a:endParaRPr sz="3000">
              <a:solidFill>
                <a:srgbClr val="FFFFFF"/>
              </a:solidFill>
              <a:latin typeface="Calibri"/>
              <a:ea typeface="Calibri"/>
              <a:cs typeface="Calibri"/>
              <a:sym typeface="Calibri"/>
            </a:endParaRPr>
          </a:p>
        </p:txBody>
      </p:sp>
      <p:sp>
        <p:nvSpPr>
          <p:cNvPr id="1419" name="Google Shape;1419;p18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2000">
                <a:solidFill>
                  <a:schemeClr val="dk1"/>
                </a:solidFill>
              </a:rPr>
              <a:t>If the username and password exist in the database, then, the business logic will return a User object representing the logged in user. This verifies the user credentials and redirects him/her to the user home page.</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If the username and password do not exist in the database, the business logic returns a null value. This tells us that the username and password are incorrect, and we should direct the user to the same login page for entering the valid credentials again.</a:t>
            </a:r>
            <a:endParaRPr sz="2000">
              <a:solidFill>
                <a:schemeClr val="dk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3" name="Shape 1423"/>
        <p:cNvGrpSpPr/>
        <p:nvPr/>
      </p:nvGrpSpPr>
      <p:grpSpPr>
        <a:xfrm>
          <a:off x="0" y="0"/>
          <a:ext cx="0" cy="0"/>
          <a:chOff x="0" y="0"/>
          <a:chExt cx="0" cy="0"/>
        </a:xfrm>
      </p:grpSpPr>
      <p:sp>
        <p:nvSpPr>
          <p:cNvPr id="1424" name="Google Shape;1424;p19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5" name="Google Shape;1425;p19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6" name="Google Shape;1426;p19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login</a:t>
            </a:r>
            <a:endParaRPr sz="3000">
              <a:solidFill>
                <a:srgbClr val="FFFFFF"/>
              </a:solidFill>
              <a:latin typeface="Calibri"/>
              <a:ea typeface="Calibri"/>
              <a:cs typeface="Calibri"/>
              <a:sym typeface="Calibri"/>
            </a:endParaRPr>
          </a:p>
        </p:txBody>
      </p:sp>
      <p:sp>
        <p:nvSpPr>
          <p:cNvPr id="1427" name="Google Shape;1427;p19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We came across a term “Dynamic Query” while developing the login method.</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Let us understand what it means.</a:t>
            </a:r>
            <a:endParaRPr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1" name="Shape 1431"/>
        <p:cNvGrpSpPr/>
        <p:nvPr/>
      </p:nvGrpSpPr>
      <p:grpSpPr>
        <a:xfrm>
          <a:off x="0" y="0"/>
          <a:ext cx="0" cy="0"/>
          <a:chOff x="0" y="0"/>
          <a:chExt cx="0" cy="0"/>
        </a:xfrm>
      </p:grpSpPr>
      <p:sp>
        <p:nvSpPr>
          <p:cNvPr id="1432" name="Google Shape;1432;p19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3" name="Google Shape;1433;p19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4" name="Google Shape;1434;p19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login</a:t>
            </a:r>
            <a:endParaRPr sz="3000">
              <a:solidFill>
                <a:srgbClr val="FFFFFF"/>
              </a:solidFill>
              <a:latin typeface="Calibri"/>
              <a:ea typeface="Calibri"/>
              <a:cs typeface="Calibri"/>
              <a:sym typeface="Calibri"/>
            </a:endParaRPr>
          </a:p>
        </p:txBody>
      </p:sp>
      <p:sp>
        <p:nvSpPr>
          <p:cNvPr id="1435" name="Google Shape;1435;p19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We came across a term “Dynamic Query” while developing the login method.</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Let us understand what it means.</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Dynamic query is a query created at runtime by the application and is defined directly within the application’s code. We use a dynamic query when the structure of the query is dependent on user inputs.</a:t>
            </a:r>
            <a:endParaRPr sz="2000">
              <a:solidFill>
                <a:schemeClr val="dk1"/>
              </a:solidFill>
            </a:endParaRPr>
          </a:p>
          <a:p>
            <a:pPr indent="0" lvl="0" marL="0" rtl="0" algn="just">
              <a:lnSpc>
                <a:spcPct val="115000"/>
              </a:lnSpc>
              <a:spcBef>
                <a:spcPts val="1200"/>
              </a:spcBef>
              <a:spcAft>
                <a:spcPts val="1200"/>
              </a:spcAft>
              <a:buNone/>
            </a:pPr>
            <a:r>
              <a:rPr lang="en" sz="2000">
                <a:solidFill>
                  <a:schemeClr val="dk1"/>
                </a:solidFill>
              </a:rPr>
              <a:t>Here, the structure of the query depends on the username and password entered by the user on the UI. Therefore, we are defining a JPQL query directly within the application’s business logic.</a:t>
            </a:r>
            <a:endParaRPr sz="2000">
              <a:solidFill>
                <a:schemeClr val="dk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9" name="Shape 1439"/>
        <p:cNvGrpSpPr/>
        <p:nvPr/>
      </p:nvGrpSpPr>
      <p:grpSpPr>
        <a:xfrm>
          <a:off x="0" y="0"/>
          <a:ext cx="0" cy="0"/>
          <a:chOff x="0" y="0"/>
          <a:chExt cx="0" cy="0"/>
        </a:xfrm>
      </p:grpSpPr>
      <p:sp>
        <p:nvSpPr>
          <p:cNvPr id="1440" name="Google Shape;1440;p19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1" name="Google Shape;1441;p19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2" name="Google Shape;1442;p19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User login</a:t>
            </a:r>
            <a:endParaRPr sz="3000">
              <a:solidFill>
                <a:srgbClr val="FFFFFF"/>
              </a:solidFill>
              <a:latin typeface="Calibri"/>
              <a:ea typeface="Calibri"/>
              <a:cs typeface="Calibri"/>
              <a:sym typeface="Calibri"/>
            </a:endParaRPr>
          </a:p>
        </p:txBody>
      </p:sp>
      <p:pic>
        <p:nvPicPr>
          <p:cNvPr id="1443" name="Google Shape;1443;p192"/>
          <p:cNvPicPr preferRelativeResize="0"/>
          <p:nvPr/>
        </p:nvPicPr>
        <p:blipFill>
          <a:blip r:embed="rId4">
            <a:alphaModFix/>
          </a:blip>
          <a:stretch>
            <a:fillRect/>
          </a:stretch>
        </p:blipFill>
        <p:spPr>
          <a:xfrm>
            <a:off x="363500" y="636900"/>
            <a:ext cx="8416992" cy="45066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7" name="Shape 1447"/>
        <p:cNvGrpSpPr/>
        <p:nvPr/>
      </p:nvGrpSpPr>
      <p:grpSpPr>
        <a:xfrm>
          <a:off x="0" y="0"/>
          <a:ext cx="0" cy="0"/>
          <a:chOff x="0" y="0"/>
          <a:chExt cx="0" cy="0"/>
        </a:xfrm>
      </p:grpSpPr>
      <p:sp>
        <p:nvSpPr>
          <p:cNvPr id="1448" name="Google Shape;1448;p19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9" name="Google Shape;1449;p19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0" name="Google Shape;1450;p19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Http session</a:t>
            </a:r>
            <a:endParaRPr sz="3000">
              <a:solidFill>
                <a:srgbClr val="FFFFFF"/>
              </a:solidFill>
              <a:latin typeface="Calibri"/>
              <a:ea typeface="Calibri"/>
              <a:cs typeface="Calibri"/>
              <a:sym typeface="Calibri"/>
            </a:endParaRPr>
          </a:p>
        </p:txBody>
      </p:sp>
      <p:sp>
        <p:nvSpPr>
          <p:cNvPr id="1451" name="Google Shape;1451;p19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We have implemented the user registration and user login using the database. But there are still some features undeveloped.</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The application must be able to identify the logged in user who has made the request. </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Also, we need to differentiate each user in the application, meaning that each user must have some unique id for his/her own login session and users cannot see others’ information. </a:t>
            </a:r>
            <a:endParaRPr sz="2000">
              <a:solidFill>
                <a:schemeClr val="dk1"/>
              </a:solidFill>
            </a:endParaRPr>
          </a:p>
          <a:p>
            <a:pPr indent="0" lvl="0" marL="0" rtl="0" algn="just">
              <a:lnSpc>
                <a:spcPct val="115000"/>
              </a:lnSpc>
              <a:spcBef>
                <a:spcPts val="1200"/>
              </a:spcBef>
              <a:spcAft>
                <a:spcPts val="1200"/>
              </a:spcAft>
              <a:buNone/>
            </a:pPr>
            <a:r>
              <a:rPr lang="en" sz="2000">
                <a:solidFill>
                  <a:schemeClr val="dk1"/>
                </a:solidFill>
              </a:rPr>
              <a:t>We will achieve this functionality using the concept of Http sessions.</a:t>
            </a:r>
            <a:endParaRPr sz="2000">
              <a:solidFill>
                <a:schemeClr val="dk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55" name="Shape 1455"/>
        <p:cNvGrpSpPr/>
        <p:nvPr/>
      </p:nvGrpSpPr>
      <p:grpSpPr>
        <a:xfrm>
          <a:off x="0" y="0"/>
          <a:ext cx="0" cy="0"/>
          <a:chOff x="0" y="0"/>
          <a:chExt cx="0" cy="0"/>
        </a:xfrm>
      </p:grpSpPr>
      <p:sp>
        <p:nvSpPr>
          <p:cNvPr id="1456" name="Google Shape;1456;p19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7" name="Google Shape;1457;p19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8" name="Google Shape;1458;p19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Http session</a:t>
            </a:r>
            <a:endParaRPr sz="3000">
              <a:solidFill>
                <a:srgbClr val="FFFFFF"/>
              </a:solidFill>
              <a:latin typeface="Calibri"/>
              <a:ea typeface="Calibri"/>
              <a:cs typeface="Calibri"/>
              <a:sym typeface="Calibri"/>
            </a:endParaRPr>
          </a:p>
        </p:txBody>
      </p:sp>
      <p:sp>
        <p:nvSpPr>
          <p:cNvPr id="1459" name="Google Shape;1459;p19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Http is a stateless protocol, i.e., there is no permanent connection between a browser and a server. </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As a result, the server does not know who has initiated the request and, hence, cannot identify the user. </a:t>
            </a:r>
            <a:endParaRPr sz="2000">
              <a:solidFill>
                <a:schemeClr val="dk1"/>
              </a:solidFill>
            </a:endParaRPr>
          </a:p>
          <a:p>
            <a:pPr indent="0" lvl="0" marL="0" rtl="0" algn="just">
              <a:lnSpc>
                <a:spcPct val="115000"/>
              </a:lnSpc>
              <a:spcBef>
                <a:spcPts val="1200"/>
              </a:spcBef>
              <a:spcAft>
                <a:spcPts val="1200"/>
              </a:spcAft>
              <a:buNone/>
            </a:pPr>
            <a:r>
              <a:rPr lang="en" sz="2000">
                <a:solidFill>
                  <a:schemeClr val="dk1"/>
                </a:solidFill>
              </a:rPr>
              <a:t>Http session acts as a tool to identify the author of the request. Every user gets his/her own session with a unique identifier when he/she logs in to the application.</a:t>
            </a:r>
            <a:endParaRPr sz="2000">
              <a:solidFill>
                <a:schemeClr val="dk1"/>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3" name="Shape 1463"/>
        <p:cNvGrpSpPr/>
        <p:nvPr/>
      </p:nvGrpSpPr>
      <p:grpSpPr>
        <a:xfrm>
          <a:off x="0" y="0"/>
          <a:ext cx="0" cy="0"/>
          <a:chOff x="0" y="0"/>
          <a:chExt cx="0" cy="0"/>
        </a:xfrm>
      </p:grpSpPr>
      <p:sp>
        <p:nvSpPr>
          <p:cNvPr id="1464" name="Google Shape;1464;p19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5" name="Google Shape;1465;p19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6" name="Google Shape;1466;p19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Http session</a:t>
            </a:r>
            <a:endParaRPr sz="3000">
              <a:solidFill>
                <a:srgbClr val="FFFFFF"/>
              </a:solidFill>
              <a:latin typeface="Calibri"/>
              <a:ea typeface="Calibri"/>
              <a:cs typeface="Calibri"/>
              <a:sym typeface="Calibri"/>
            </a:endParaRPr>
          </a:p>
        </p:txBody>
      </p:sp>
      <p:sp>
        <p:nvSpPr>
          <p:cNvPr id="1467" name="Google Shape;1467;p19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Let us have a better understanding with a short example.</a:t>
            </a:r>
            <a:endParaRPr sz="2000">
              <a:solidFill>
                <a:schemeClr val="dk1"/>
              </a:solidFill>
            </a:endParaRPr>
          </a:p>
          <a:p>
            <a:pPr indent="0" lvl="0" marL="0" rtl="0" algn="just">
              <a:lnSpc>
                <a:spcPct val="115000"/>
              </a:lnSpc>
              <a:spcBef>
                <a:spcPts val="1200"/>
              </a:spcBef>
              <a:spcAft>
                <a:spcPts val="1200"/>
              </a:spcAft>
              <a:buNone/>
            </a:pPr>
            <a:r>
              <a:rPr lang="en" sz="2000">
                <a:solidFill>
                  <a:schemeClr val="dk1"/>
                </a:solidFill>
              </a:rPr>
              <a:t>Suppose there are two users registered in the application. Try to login to the application for both the users in two different browsers. They will be assigned unique session identifiers for their Http sessions. The application treats them as two different sessions and two different clients.</a:t>
            </a:r>
            <a:endParaRPr sz="2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8" name="Shape 238"/>
        <p:cNvGrpSpPr/>
        <p:nvPr/>
      </p:nvGrpSpPr>
      <p:grpSpPr>
        <a:xfrm>
          <a:off x="0" y="0"/>
          <a:ext cx="0" cy="0"/>
          <a:chOff x="0" y="0"/>
          <a:chExt cx="0" cy="0"/>
        </a:xfrm>
      </p:grpSpPr>
      <p:sp>
        <p:nvSpPr>
          <p:cNvPr id="239" name="Google Shape;239;p4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0" name="Google Shape;240;p4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1" name="Google Shape;241;p4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sp>
        <p:nvSpPr>
          <p:cNvPr id="242" name="Google Shape;242;p4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 given database can have any number of tables.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A given table can have any number of columns.</a:t>
            </a:r>
            <a:endParaRPr sz="2000"/>
          </a:p>
          <a:p>
            <a:pPr indent="0" lvl="0" marL="0" rtl="0" algn="l">
              <a:spcBef>
                <a:spcPts val="0"/>
              </a:spcBef>
              <a:spcAft>
                <a:spcPts val="0"/>
              </a:spcAft>
              <a:buNone/>
            </a:pPr>
            <a:r>
              <a:t/>
            </a:r>
            <a:endParaRPr sz="20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1" name="Shape 1471"/>
        <p:cNvGrpSpPr/>
        <p:nvPr/>
      </p:nvGrpSpPr>
      <p:grpSpPr>
        <a:xfrm>
          <a:off x="0" y="0"/>
          <a:ext cx="0" cy="0"/>
          <a:chOff x="0" y="0"/>
          <a:chExt cx="0" cy="0"/>
        </a:xfrm>
      </p:grpSpPr>
      <p:sp>
        <p:nvSpPr>
          <p:cNvPr id="1472" name="Google Shape;1472;p19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3" name="Google Shape;1473;p19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4" name="Google Shape;1474;p19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Http session</a:t>
            </a:r>
            <a:endParaRPr sz="3000">
              <a:solidFill>
                <a:srgbClr val="FFFFFF"/>
              </a:solidFill>
              <a:latin typeface="Calibri"/>
              <a:ea typeface="Calibri"/>
              <a:cs typeface="Calibri"/>
              <a:sym typeface="Calibri"/>
            </a:endParaRPr>
          </a:p>
        </p:txBody>
      </p:sp>
      <p:sp>
        <p:nvSpPr>
          <p:cNvPr id="1475" name="Google Shape;1475;p19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 sz="2000">
                <a:solidFill>
                  <a:schemeClr val="dk1"/>
                </a:solidFill>
              </a:rPr>
              <a:t>An HttpSession object can hold a conversational state across multiple requests from the same client (the client is a web browser in this example). In other words, the Http session persists for an entire session between the server and a specific client, i.e., web browser.</a:t>
            </a:r>
            <a:endParaRPr sz="2000">
              <a:solidFill>
                <a:schemeClr val="dk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9" name="Shape 1479"/>
        <p:cNvGrpSpPr/>
        <p:nvPr/>
      </p:nvGrpSpPr>
      <p:grpSpPr>
        <a:xfrm>
          <a:off x="0" y="0"/>
          <a:ext cx="0" cy="0"/>
          <a:chOff x="0" y="0"/>
          <a:chExt cx="0" cy="0"/>
        </a:xfrm>
      </p:grpSpPr>
      <p:sp>
        <p:nvSpPr>
          <p:cNvPr id="1480" name="Google Shape;1480;p19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1" name="Google Shape;1481;p19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2" name="Google Shape;1482;p19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Http session</a:t>
            </a:r>
            <a:endParaRPr sz="3000">
              <a:solidFill>
                <a:srgbClr val="FFFFFF"/>
              </a:solidFill>
              <a:latin typeface="Calibri"/>
              <a:ea typeface="Calibri"/>
              <a:cs typeface="Calibri"/>
              <a:sym typeface="Calibri"/>
            </a:endParaRPr>
          </a:p>
        </p:txBody>
      </p:sp>
      <p:sp>
        <p:nvSpPr>
          <p:cNvPr id="1483" name="Google Shape;1483;p19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Okay, so we know what an Http session is.</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But what advantages does it offer?</a:t>
            </a:r>
            <a:endParaRPr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7" name="Shape 1487"/>
        <p:cNvGrpSpPr/>
        <p:nvPr/>
      </p:nvGrpSpPr>
      <p:grpSpPr>
        <a:xfrm>
          <a:off x="0" y="0"/>
          <a:ext cx="0" cy="0"/>
          <a:chOff x="0" y="0"/>
          <a:chExt cx="0" cy="0"/>
        </a:xfrm>
      </p:grpSpPr>
      <p:sp>
        <p:nvSpPr>
          <p:cNvPr id="1488" name="Google Shape;1488;p19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9" name="Google Shape;1489;p19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0" name="Google Shape;1490;p19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Http session</a:t>
            </a:r>
            <a:endParaRPr sz="3000">
              <a:solidFill>
                <a:srgbClr val="FFFFFF"/>
              </a:solidFill>
              <a:latin typeface="Calibri"/>
              <a:ea typeface="Calibri"/>
              <a:cs typeface="Calibri"/>
              <a:sym typeface="Calibri"/>
            </a:endParaRPr>
          </a:p>
        </p:txBody>
      </p:sp>
      <p:sp>
        <p:nvSpPr>
          <p:cNvPr id="1491" name="Google Shape;1491;p19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Advantages:</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Some functionalities in the application are restricted to limited users. For example, let’s suppose that in the technical blog application only an admin can delete posts. In that case, Http sessions are used. An application needs to identify the logged in user so that it can decide whether the user is an admin or not</a:t>
            </a:r>
            <a:r>
              <a:rPr lang="en" sz="2000">
                <a:solidFill>
                  <a:schemeClr val="dk1"/>
                </a:solidFill>
              </a:rPr>
              <a:t>.</a:t>
            </a:r>
            <a:endParaRPr sz="2000">
              <a:solidFill>
                <a:schemeClr val="dk1"/>
              </a:solidFill>
            </a:endParaRPr>
          </a:p>
          <a:p>
            <a:pPr indent="0" lvl="0" marL="0" rtl="0" algn="just">
              <a:lnSpc>
                <a:spcPct val="115000"/>
              </a:lnSpc>
              <a:spcBef>
                <a:spcPts val="1200"/>
              </a:spcBef>
              <a:spcAft>
                <a:spcPts val="0"/>
              </a:spcAft>
              <a:buNone/>
            </a:pPr>
            <a:r>
              <a:t/>
            </a:r>
            <a:endParaRPr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5" name="Shape 1495"/>
        <p:cNvGrpSpPr/>
        <p:nvPr/>
      </p:nvGrpSpPr>
      <p:grpSpPr>
        <a:xfrm>
          <a:off x="0" y="0"/>
          <a:ext cx="0" cy="0"/>
          <a:chOff x="0" y="0"/>
          <a:chExt cx="0" cy="0"/>
        </a:xfrm>
      </p:grpSpPr>
      <p:sp>
        <p:nvSpPr>
          <p:cNvPr id="1496" name="Google Shape;1496;p19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7" name="Google Shape;1497;p19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8" name="Google Shape;1498;p19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Http session</a:t>
            </a:r>
            <a:endParaRPr sz="3000">
              <a:solidFill>
                <a:srgbClr val="FFFFFF"/>
              </a:solidFill>
              <a:latin typeface="Calibri"/>
              <a:ea typeface="Calibri"/>
              <a:cs typeface="Calibri"/>
              <a:sym typeface="Calibri"/>
            </a:endParaRPr>
          </a:p>
        </p:txBody>
      </p:sp>
      <p:sp>
        <p:nvSpPr>
          <p:cNvPr id="1499" name="Google Shape;1499;p19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Advantages:</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Specifically, user details for the currently logged in user can be stored and then subsequently accessed through an Http session. Thus, the application can retrieve the user details for the current user and hence, allow/restrict him/her from deleting the post depending on the user’s role (admin or non-admin).</a:t>
            </a:r>
            <a:endParaRPr sz="2000">
              <a:solidFill>
                <a:schemeClr val="dk1"/>
              </a:solidFill>
            </a:endParaRPr>
          </a:p>
          <a:p>
            <a:pPr indent="0" lvl="0" marL="0" rtl="0" algn="just">
              <a:lnSpc>
                <a:spcPct val="115000"/>
              </a:lnSpc>
              <a:spcBef>
                <a:spcPts val="1200"/>
              </a:spcBef>
              <a:spcAft>
                <a:spcPts val="0"/>
              </a:spcAft>
              <a:buNone/>
            </a:pPr>
            <a:r>
              <a:t/>
            </a:r>
            <a:endParaRPr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3" name="Shape 1503"/>
        <p:cNvGrpSpPr/>
        <p:nvPr/>
      </p:nvGrpSpPr>
      <p:grpSpPr>
        <a:xfrm>
          <a:off x="0" y="0"/>
          <a:ext cx="0" cy="0"/>
          <a:chOff x="0" y="0"/>
          <a:chExt cx="0" cy="0"/>
        </a:xfrm>
      </p:grpSpPr>
      <p:sp>
        <p:nvSpPr>
          <p:cNvPr id="1504" name="Google Shape;1504;p20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5" name="Google Shape;1505;p20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6" name="Google Shape;1506;p20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Mapping User to post</a:t>
            </a:r>
            <a:endParaRPr sz="3000">
              <a:solidFill>
                <a:srgbClr val="FFFFFF"/>
              </a:solidFill>
              <a:latin typeface="Calibri"/>
              <a:ea typeface="Calibri"/>
              <a:cs typeface="Calibri"/>
              <a:sym typeface="Calibri"/>
            </a:endParaRPr>
          </a:p>
        </p:txBody>
      </p:sp>
      <p:sp>
        <p:nvSpPr>
          <p:cNvPr id="1507" name="Google Shape;1507;p20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So far in the application, we have implemented the</a:t>
            </a:r>
            <a:endParaRPr sz="20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2000">
                <a:solidFill>
                  <a:schemeClr val="dk1"/>
                </a:solidFill>
              </a:rPr>
              <a:t>user registration functionality,</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user login functionality,  </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create post functionality,</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edit post functionality,  and</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delete post functionality.</a:t>
            </a:r>
            <a:endParaRPr sz="2000">
              <a:solidFill>
                <a:schemeClr val="dk1"/>
              </a:solidFill>
            </a:endParaRPr>
          </a:p>
          <a:p>
            <a:pPr indent="0" lvl="0" marL="45720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So what now?</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1" name="Shape 1511"/>
        <p:cNvGrpSpPr/>
        <p:nvPr/>
      </p:nvGrpSpPr>
      <p:grpSpPr>
        <a:xfrm>
          <a:off x="0" y="0"/>
          <a:ext cx="0" cy="0"/>
          <a:chOff x="0" y="0"/>
          <a:chExt cx="0" cy="0"/>
        </a:xfrm>
      </p:grpSpPr>
      <p:sp>
        <p:nvSpPr>
          <p:cNvPr id="1512" name="Google Shape;1512;p20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3" name="Google Shape;1513;p20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4" name="Google Shape;1514;p20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Mapping User to post</a:t>
            </a:r>
            <a:endParaRPr sz="3000">
              <a:solidFill>
                <a:srgbClr val="FFFFFF"/>
              </a:solidFill>
              <a:latin typeface="Calibri"/>
              <a:ea typeface="Calibri"/>
              <a:cs typeface="Calibri"/>
              <a:sym typeface="Calibri"/>
            </a:endParaRPr>
          </a:p>
        </p:txBody>
      </p:sp>
      <p:sp>
        <p:nvSpPr>
          <p:cNvPr id="1515" name="Google Shape;1515;p20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A user can upload multiple posts in the application. But, there is only one user corresponding to a particular post. Therefore, there exists One to Many mapping between the users table and the posts table in the database.</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Let us implement that.</a:t>
            </a:r>
            <a:endParaRPr sz="2000">
              <a:solidFill>
                <a:schemeClr val="dk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9" name="Shape 1519"/>
        <p:cNvGrpSpPr/>
        <p:nvPr/>
      </p:nvGrpSpPr>
      <p:grpSpPr>
        <a:xfrm>
          <a:off x="0" y="0"/>
          <a:ext cx="0" cy="0"/>
          <a:chOff x="0" y="0"/>
          <a:chExt cx="0" cy="0"/>
        </a:xfrm>
      </p:grpSpPr>
      <p:sp>
        <p:nvSpPr>
          <p:cNvPr id="1520" name="Google Shape;1520;p20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1" name="Google Shape;1521;p20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2" name="Google Shape;1522;p20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Mapping User to post</a:t>
            </a:r>
            <a:endParaRPr sz="3000">
              <a:solidFill>
                <a:srgbClr val="FFFFFF"/>
              </a:solidFill>
              <a:latin typeface="Calibri"/>
              <a:ea typeface="Calibri"/>
              <a:cs typeface="Calibri"/>
              <a:sym typeface="Calibri"/>
            </a:endParaRPr>
          </a:p>
        </p:txBody>
      </p:sp>
      <p:sp>
        <p:nvSpPr>
          <p:cNvPr id="1523" name="Google Shape;1523;p20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All the posts uploaded in the application are related to some user. But we have not stored the relationship between the User and Post classes in the database.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More specifically, we have not mapped the post to a user who created the post. Now we will map the post to a user when a post is created.</a:t>
            </a:r>
            <a:endParaRPr sz="2000">
              <a:solidFill>
                <a:schemeClr val="dk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7" name="Shape 1527"/>
        <p:cNvGrpSpPr/>
        <p:nvPr/>
      </p:nvGrpSpPr>
      <p:grpSpPr>
        <a:xfrm>
          <a:off x="0" y="0"/>
          <a:ext cx="0" cy="0"/>
          <a:chOff x="0" y="0"/>
          <a:chExt cx="0" cy="0"/>
        </a:xfrm>
      </p:grpSpPr>
      <p:sp>
        <p:nvSpPr>
          <p:cNvPr id="1528" name="Google Shape;1528;p20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9" name="Google Shape;1529;p20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0" name="Google Shape;1530;p20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Mapping User to post</a:t>
            </a:r>
            <a:endParaRPr sz="3000">
              <a:solidFill>
                <a:srgbClr val="FFFFFF"/>
              </a:solidFill>
              <a:latin typeface="Calibri"/>
              <a:ea typeface="Calibri"/>
              <a:cs typeface="Calibri"/>
              <a:sym typeface="Calibri"/>
            </a:endParaRPr>
          </a:p>
        </p:txBody>
      </p:sp>
      <p:pic>
        <p:nvPicPr>
          <p:cNvPr id="1531" name="Google Shape;1531;p203"/>
          <p:cNvPicPr preferRelativeResize="0"/>
          <p:nvPr/>
        </p:nvPicPr>
        <p:blipFill>
          <a:blip r:embed="rId4">
            <a:alphaModFix/>
          </a:blip>
          <a:stretch>
            <a:fillRect/>
          </a:stretch>
        </p:blipFill>
        <p:spPr>
          <a:xfrm>
            <a:off x="101163" y="636900"/>
            <a:ext cx="8941667" cy="45066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35" name="Shape 1535"/>
        <p:cNvGrpSpPr/>
        <p:nvPr/>
      </p:nvGrpSpPr>
      <p:grpSpPr>
        <a:xfrm>
          <a:off x="0" y="0"/>
          <a:ext cx="0" cy="0"/>
          <a:chOff x="0" y="0"/>
          <a:chExt cx="0" cy="0"/>
        </a:xfrm>
      </p:grpSpPr>
      <p:sp>
        <p:nvSpPr>
          <p:cNvPr id="1536" name="Google Shape;1536;p20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7" name="Google Shape;1537;p20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8" name="Google Shape;1538;p20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Mapping User to post</a:t>
            </a:r>
            <a:endParaRPr sz="3000">
              <a:solidFill>
                <a:srgbClr val="FFFFFF"/>
              </a:solidFill>
              <a:latin typeface="Calibri"/>
              <a:ea typeface="Calibri"/>
              <a:cs typeface="Calibri"/>
              <a:sym typeface="Calibri"/>
            </a:endParaRPr>
          </a:p>
        </p:txBody>
      </p:sp>
      <p:sp>
        <p:nvSpPr>
          <p:cNvPr id="1539" name="Google Shape;1539;p20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Pop quiz:</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How is One to Many mapping handled?</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3" name="Shape 1543"/>
        <p:cNvGrpSpPr/>
        <p:nvPr/>
      </p:nvGrpSpPr>
      <p:grpSpPr>
        <a:xfrm>
          <a:off x="0" y="0"/>
          <a:ext cx="0" cy="0"/>
          <a:chOff x="0" y="0"/>
          <a:chExt cx="0" cy="0"/>
        </a:xfrm>
      </p:grpSpPr>
      <p:sp>
        <p:nvSpPr>
          <p:cNvPr id="1544" name="Google Shape;1544;p20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5" name="Google Shape;1545;p20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6" name="Google Shape;1546;p20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Mapping User to post</a:t>
            </a:r>
            <a:endParaRPr sz="3000">
              <a:solidFill>
                <a:srgbClr val="FFFFFF"/>
              </a:solidFill>
              <a:latin typeface="Calibri"/>
              <a:ea typeface="Calibri"/>
              <a:cs typeface="Calibri"/>
              <a:sym typeface="Calibri"/>
            </a:endParaRPr>
          </a:p>
        </p:txBody>
      </p:sp>
      <p:sp>
        <p:nvSpPr>
          <p:cNvPr id="1547" name="Google Shape;1547;p20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In One to Many mapping or Many to One mapping between two tables, a new column is added on the ‘Many’ side of the relationship, which acts as a foreign key and references the primary key of the other table which is on the ‘One’ side. </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6" name="Shape 246"/>
        <p:cNvGrpSpPr/>
        <p:nvPr/>
      </p:nvGrpSpPr>
      <p:grpSpPr>
        <a:xfrm>
          <a:off x="0" y="0"/>
          <a:ext cx="0" cy="0"/>
          <a:chOff x="0" y="0"/>
          <a:chExt cx="0" cy="0"/>
        </a:xfrm>
      </p:grpSpPr>
      <p:sp>
        <p:nvSpPr>
          <p:cNvPr id="247" name="Google Shape;247;p4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8" name="Google Shape;248;p4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9" name="Google Shape;249;p4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pic>
        <p:nvPicPr>
          <p:cNvPr id="250" name="Google Shape;250;p44"/>
          <p:cNvPicPr preferRelativeResize="0"/>
          <p:nvPr/>
        </p:nvPicPr>
        <p:blipFill>
          <a:blip r:embed="rId4">
            <a:alphaModFix/>
          </a:blip>
          <a:stretch>
            <a:fillRect/>
          </a:stretch>
        </p:blipFill>
        <p:spPr>
          <a:xfrm>
            <a:off x="370150" y="636900"/>
            <a:ext cx="8403708" cy="45066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1" name="Shape 1551"/>
        <p:cNvGrpSpPr/>
        <p:nvPr/>
      </p:nvGrpSpPr>
      <p:grpSpPr>
        <a:xfrm>
          <a:off x="0" y="0"/>
          <a:ext cx="0" cy="0"/>
          <a:chOff x="0" y="0"/>
          <a:chExt cx="0" cy="0"/>
        </a:xfrm>
      </p:grpSpPr>
      <p:sp>
        <p:nvSpPr>
          <p:cNvPr id="1552" name="Google Shape;1552;p20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3" name="Google Shape;1553;p20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4" name="Google Shape;1554;p20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Mapping User to post</a:t>
            </a:r>
            <a:endParaRPr sz="3000">
              <a:solidFill>
                <a:srgbClr val="FFFFFF"/>
              </a:solidFill>
              <a:latin typeface="Calibri"/>
              <a:ea typeface="Calibri"/>
              <a:cs typeface="Calibri"/>
              <a:sym typeface="Calibri"/>
            </a:endParaRPr>
          </a:p>
        </p:txBody>
      </p:sp>
      <p:sp>
        <p:nvSpPr>
          <p:cNvPr id="1555" name="Google Shape;1555;p20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There is a concept of bidirectional mapping apart from unidirectional mapping in DBMS.</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Let us discuss briefly how and when it is used.</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9" name="Shape 1559"/>
        <p:cNvGrpSpPr/>
        <p:nvPr/>
      </p:nvGrpSpPr>
      <p:grpSpPr>
        <a:xfrm>
          <a:off x="0" y="0"/>
          <a:ext cx="0" cy="0"/>
          <a:chOff x="0" y="0"/>
          <a:chExt cx="0" cy="0"/>
        </a:xfrm>
      </p:grpSpPr>
      <p:sp>
        <p:nvSpPr>
          <p:cNvPr id="1560" name="Google Shape;1560;p20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1" name="Google Shape;1561;p20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2" name="Google Shape;1562;p20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Mapping User to post</a:t>
            </a:r>
            <a:endParaRPr sz="3000">
              <a:solidFill>
                <a:srgbClr val="FFFFFF"/>
              </a:solidFill>
              <a:latin typeface="Calibri"/>
              <a:ea typeface="Calibri"/>
              <a:cs typeface="Calibri"/>
              <a:sym typeface="Calibri"/>
            </a:endParaRPr>
          </a:p>
        </p:txBody>
      </p:sp>
      <p:sp>
        <p:nvSpPr>
          <p:cNvPr id="1563" name="Google Shape;1563;p20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The main difference between bidirectional and unidirectional mapping is that bidirectional relationship provides navigational access in both directions, so that you can access the other side without explicit queries. Also it allows you to apply cascading options to both directions.</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Note that navigational access is not always good, especially for "one-to-very-many" and "many-to-very-many" relationships.</a:t>
            </a:r>
            <a:endParaRPr sz="2000">
              <a:solidFill>
                <a:schemeClr val="dk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67" name="Shape 1567"/>
        <p:cNvGrpSpPr/>
        <p:nvPr/>
      </p:nvGrpSpPr>
      <p:grpSpPr>
        <a:xfrm>
          <a:off x="0" y="0"/>
          <a:ext cx="0" cy="0"/>
          <a:chOff x="0" y="0"/>
          <a:chExt cx="0" cy="0"/>
        </a:xfrm>
      </p:grpSpPr>
      <p:sp>
        <p:nvSpPr>
          <p:cNvPr id="1568" name="Google Shape;1568;p20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9" name="Google Shape;1569;p20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0" name="Google Shape;1570;p20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Mapping User to post</a:t>
            </a:r>
            <a:endParaRPr sz="3000">
              <a:solidFill>
                <a:srgbClr val="FFFFFF"/>
              </a:solidFill>
              <a:latin typeface="Calibri"/>
              <a:ea typeface="Calibri"/>
              <a:cs typeface="Calibri"/>
              <a:sym typeface="Calibri"/>
            </a:endParaRPr>
          </a:p>
        </p:txBody>
      </p:sp>
      <p:pic>
        <p:nvPicPr>
          <p:cNvPr id="1571" name="Google Shape;1571;p208"/>
          <p:cNvPicPr preferRelativeResize="0"/>
          <p:nvPr/>
        </p:nvPicPr>
        <p:blipFill>
          <a:blip r:embed="rId4">
            <a:alphaModFix/>
          </a:blip>
          <a:stretch>
            <a:fillRect/>
          </a:stretch>
        </p:blipFill>
        <p:spPr>
          <a:xfrm>
            <a:off x="391963" y="636900"/>
            <a:ext cx="8360083" cy="45066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5" name="Shape 1575"/>
        <p:cNvGrpSpPr/>
        <p:nvPr/>
      </p:nvGrpSpPr>
      <p:grpSpPr>
        <a:xfrm>
          <a:off x="0" y="0"/>
          <a:ext cx="0" cy="0"/>
          <a:chOff x="0" y="0"/>
          <a:chExt cx="0" cy="0"/>
        </a:xfrm>
      </p:grpSpPr>
      <p:sp>
        <p:nvSpPr>
          <p:cNvPr id="1576" name="Google Shape;1576;p20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7" name="Google Shape;1577;p20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8" name="Google Shape;1578;p20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Assigning categories to a post</a:t>
            </a:r>
            <a:endParaRPr sz="3000">
              <a:solidFill>
                <a:srgbClr val="FFFFFF"/>
              </a:solidFill>
              <a:latin typeface="Calibri"/>
              <a:ea typeface="Calibri"/>
              <a:cs typeface="Calibri"/>
              <a:sym typeface="Calibri"/>
            </a:endParaRPr>
          </a:p>
        </p:txBody>
      </p:sp>
      <p:sp>
        <p:nvSpPr>
          <p:cNvPr id="1579" name="Google Shape;1579;p20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While uploading a post, have you ever wondered if a post can be assigned some categories? Every post can have some particular categories. </a:t>
            </a:r>
            <a:endParaRPr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We will now map the post to its specific categories when it is uploaded.</a:t>
            </a:r>
            <a:endParaRPr sz="2000">
              <a:solidFill>
                <a:schemeClr val="dk1"/>
              </a:solidFill>
            </a:endParaRPr>
          </a:p>
          <a:p>
            <a:pPr indent="0" lvl="0" marL="0" rtl="0" algn="just">
              <a:lnSpc>
                <a:spcPct val="115000"/>
              </a:lnSpc>
              <a:spcBef>
                <a:spcPts val="1200"/>
              </a:spcBef>
              <a:spcAft>
                <a:spcPts val="1200"/>
              </a:spcAft>
              <a:buClr>
                <a:schemeClr val="dk1"/>
              </a:buClr>
              <a:buSzPts val="1100"/>
              <a:buFont typeface="Arial"/>
              <a:buNone/>
            </a:pPr>
            <a:r>
              <a:rPr lang="en" sz="2000">
                <a:solidFill>
                  <a:schemeClr val="dk1"/>
                </a:solidFill>
              </a:rPr>
              <a:t> </a:t>
            </a:r>
            <a:endParaRPr sz="2000">
              <a:solidFill>
                <a:schemeClr val="dk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3" name="Shape 1583"/>
        <p:cNvGrpSpPr/>
        <p:nvPr/>
      </p:nvGrpSpPr>
      <p:grpSpPr>
        <a:xfrm>
          <a:off x="0" y="0"/>
          <a:ext cx="0" cy="0"/>
          <a:chOff x="0" y="0"/>
          <a:chExt cx="0" cy="0"/>
        </a:xfrm>
      </p:grpSpPr>
      <p:sp>
        <p:nvSpPr>
          <p:cNvPr id="1584" name="Google Shape;1584;p21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5" name="Google Shape;1585;p21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6" name="Google Shape;1586;p21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Assigning categories to a post</a:t>
            </a:r>
            <a:endParaRPr sz="3000">
              <a:solidFill>
                <a:srgbClr val="FFFFFF"/>
              </a:solidFill>
              <a:latin typeface="Calibri"/>
              <a:ea typeface="Calibri"/>
              <a:cs typeface="Calibri"/>
              <a:sym typeface="Calibri"/>
            </a:endParaRPr>
          </a:p>
        </p:txBody>
      </p:sp>
      <p:sp>
        <p:nvSpPr>
          <p:cNvPr id="1587" name="Google Shape;1587;p21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First, we need to create a ‘categories’ table to store the category name. A post can have multiple categories and there can be multiple posts under one category. </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Therefore, there exists Many to Many mapping between the posts table and the categories table in the database. The ‘categories’ table consists of id and category columns.</a:t>
            </a:r>
            <a:endParaRPr sz="2000">
              <a:solidFill>
                <a:schemeClr val="dk1"/>
              </a:solidFill>
            </a:endParaRPr>
          </a:p>
          <a:p>
            <a:pPr indent="0" lvl="0" marL="0" rtl="0" algn="just">
              <a:lnSpc>
                <a:spcPct val="115000"/>
              </a:lnSpc>
              <a:spcBef>
                <a:spcPts val="1200"/>
              </a:spcBef>
              <a:spcAft>
                <a:spcPts val="1200"/>
              </a:spcAft>
              <a:buNone/>
            </a:pPr>
            <a:r>
              <a:rPr lang="en" sz="2000">
                <a:solidFill>
                  <a:schemeClr val="dk1"/>
                </a:solidFill>
              </a:rPr>
              <a:t> </a:t>
            </a:r>
            <a:endParaRPr sz="2000">
              <a:solidFill>
                <a:schemeClr val="dk1"/>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91" name="Shape 1591"/>
        <p:cNvGrpSpPr/>
        <p:nvPr/>
      </p:nvGrpSpPr>
      <p:grpSpPr>
        <a:xfrm>
          <a:off x="0" y="0"/>
          <a:ext cx="0" cy="0"/>
          <a:chOff x="0" y="0"/>
          <a:chExt cx="0" cy="0"/>
        </a:xfrm>
      </p:grpSpPr>
      <p:sp>
        <p:nvSpPr>
          <p:cNvPr id="1592" name="Google Shape;1592;p21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3" name="Google Shape;1593;p21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4" name="Google Shape;1594;p21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Assigning categories to a post</a:t>
            </a:r>
            <a:endParaRPr sz="3000">
              <a:solidFill>
                <a:srgbClr val="FFFFFF"/>
              </a:solidFill>
              <a:latin typeface="Calibri"/>
              <a:ea typeface="Calibri"/>
              <a:cs typeface="Calibri"/>
              <a:sym typeface="Calibri"/>
            </a:endParaRPr>
          </a:p>
        </p:txBody>
      </p:sp>
      <p:sp>
        <p:nvSpPr>
          <p:cNvPr id="1595" name="Google Shape;1595;p21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Pop Quiz:</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How is Many to Many mapping handled?</a:t>
            </a:r>
            <a:endParaRPr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99" name="Shape 1599"/>
        <p:cNvGrpSpPr/>
        <p:nvPr/>
      </p:nvGrpSpPr>
      <p:grpSpPr>
        <a:xfrm>
          <a:off x="0" y="0"/>
          <a:ext cx="0" cy="0"/>
          <a:chOff x="0" y="0"/>
          <a:chExt cx="0" cy="0"/>
        </a:xfrm>
      </p:grpSpPr>
      <p:sp>
        <p:nvSpPr>
          <p:cNvPr id="1600" name="Google Shape;1600;p21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1" name="Google Shape;1601;p21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2" name="Google Shape;1602;p21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Assigning categories to a post</a:t>
            </a:r>
            <a:endParaRPr sz="3000">
              <a:solidFill>
                <a:srgbClr val="FFFFFF"/>
              </a:solidFill>
              <a:latin typeface="Calibri"/>
              <a:ea typeface="Calibri"/>
              <a:cs typeface="Calibri"/>
              <a:sym typeface="Calibri"/>
            </a:endParaRPr>
          </a:p>
        </p:txBody>
      </p:sp>
      <p:sp>
        <p:nvSpPr>
          <p:cNvPr id="1603" name="Google Shape;1603;p21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In Many to Many mapping, a new join table is created which consists of two columns, and both the columns are primary keys of both the tables. This is how a Many to Many relationship can be specified between two tables. </a:t>
            </a:r>
            <a:endParaRPr sz="2000">
              <a:solidFill>
                <a:schemeClr val="dk1"/>
              </a:solidFill>
            </a:endParaRPr>
          </a:p>
          <a:p>
            <a:pPr indent="0" lvl="0" marL="0" rtl="0" algn="just">
              <a:lnSpc>
                <a:spcPct val="115000"/>
              </a:lnSpc>
              <a:spcBef>
                <a:spcPts val="1200"/>
              </a:spcBef>
              <a:spcAft>
                <a:spcPts val="1200"/>
              </a:spcAft>
              <a:buNone/>
            </a:pPr>
            <a:r>
              <a:rPr lang="en" sz="2000">
                <a:solidFill>
                  <a:schemeClr val="dk1"/>
                </a:solidFill>
              </a:rPr>
              <a:t> </a:t>
            </a:r>
            <a:endParaRPr sz="2000">
              <a:solidFill>
                <a:schemeClr val="dk1"/>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7" name="Shape 1607"/>
        <p:cNvGrpSpPr/>
        <p:nvPr/>
      </p:nvGrpSpPr>
      <p:grpSpPr>
        <a:xfrm>
          <a:off x="0" y="0"/>
          <a:ext cx="0" cy="0"/>
          <a:chOff x="0" y="0"/>
          <a:chExt cx="0" cy="0"/>
        </a:xfrm>
      </p:grpSpPr>
      <p:sp>
        <p:nvSpPr>
          <p:cNvPr id="1608" name="Google Shape;1608;p21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9" name="Google Shape;1609;p21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10" name="Google Shape;1610;p21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Assigning categories to a post</a:t>
            </a:r>
            <a:endParaRPr sz="3000">
              <a:solidFill>
                <a:srgbClr val="FFFFFF"/>
              </a:solidFill>
              <a:latin typeface="Calibri"/>
              <a:ea typeface="Calibri"/>
              <a:cs typeface="Calibri"/>
              <a:sym typeface="Calibri"/>
            </a:endParaRPr>
          </a:p>
        </p:txBody>
      </p:sp>
      <p:pic>
        <p:nvPicPr>
          <p:cNvPr id="1611" name="Google Shape;1611;p213"/>
          <p:cNvPicPr preferRelativeResize="0"/>
          <p:nvPr/>
        </p:nvPicPr>
        <p:blipFill>
          <a:blip r:embed="rId4">
            <a:alphaModFix/>
          </a:blip>
          <a:stretch>
            <a:fillRect/>
          </a:stretch>
        </p:blipFill>
        <p:spPr>
          <a:xfrm>
            <a:off x="1215038" y="636900"/>
            <a:ext cx="5935124" cy="450660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15" name="Shape 1615"/>
        <p:cNvGrpSpPr/>
        <p:nvPr/>
      </p:nvGrpSpPr>
      <p:grpSpPr>
        <a:xfrm>
          <a:off x="0" y="0"/>
          <a:ext cx="0" cy="0"/>
          <a:chOff x="0" y="0"/>
          <a:chExt cx="0" cy="0"/>
        </a:xfrm>
      </p:grpSpPr>
      <p:sp>
        <p:nvSpPr>
          <p:cNvPr id="1616" name="Google Shape;1616;p21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17" name="Google Shape;1617;p21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18" name="Google Shape;1618;p21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Assigning categories to a post</a:t>
            </a:r>
            <a:endParaRPr sz="3000">
              <a:solidFill>
                <a:srgbClr val="FFFFFF"/>
              </a:solidFill>
              <a:latin typeface="Calibri"/>
              <a:ea typeface="Calibri"/>
              <a:cs typeface="Calibri"/>
              <a:sym typeface="Calibri"/>
            </a:endParaRPr>
          </a:p>
        </p:txBody>
      </p:sp>
      <p:pic>
        <p:nvPicPr>
          <p:cNvPr id="1619" name="Google Shape;1619;p214"/>
          <p:cNvPicPr preferRelativeResize="0"/>
          <p:nvPr/>
        </p:nvPicPr>
        <p:blipFill>
          <a:blip r:embed="rId4">
            <a:alphaModFix/>
          </a:blip>
          <a:stretch>
            <a:fillRect/>
          </a:stretch>
        </p:blipFill>
        <p:spPr>
          <a:xfrm>
            <a:off x="375750" y="636900"/>
            <a:ext cx="8392507" cy="450659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23" name="Shape 1623"/>
        <p:cNvGrpSpPr/>
        <p:nvPr/>
      </p:nvGrpSpPr>
      <p:grpSpPr>
        <a:xfrm>
          <a:off x="0" y="0"/>
          <a:ext cx="0" cy="0"/>
          <a:chOff x="0" y="0"/>
          <a:chExt cx="0" cy="0"/>
        </a:xfrm>
      </p:grpSpPr>
      <p:sp>
        <p:nvSpPr>
          <p:cNvPr id="1624" name="Google Shape;1624;p215"/>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5" name="Google Shape;1625;p215"/>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1626" name="Google Shape;1626;p215"/>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7" name="Google Shape;1627;p215"/>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4" name="Shape 254"/>
        <p:cNvGrpSpPr/>
        <p:nvPr/>
      </p:nvGrpSpPr>
      <p:grpSpPr>
        <a:xfrm>
          <a:off x="0" y="0"/>
          <a:ext cx="0" cy="0"/>
          <a:chOff x="0" y="0"/>
          <a:chExt cx="0" cy="0"/>
        </a:xfrm>
      </p:grpSpPr>
      <p:sp>
        <p:nvSpPr>
          <p:cNvPr id="255" name="Google Shape;255;p4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6" name="Google Shape;256;p4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7" name="Google Shape;257;p4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pic>
        <p:nvPicPr>
          <p:cNvPr id="258" name="Google Shape;258;p45"/>
          <p:cNvPicPr preferRelativeResize="0"/>
          <p:nvPr/>
        </p:nvPicPr>
        <p:blipFill>
          <a:blip r:embed="rId4">
            <a:alphaModFix/>
          </a:blip>
          <a:stretch>
            <a:fillRect/>
          </a:stretch>
        </p:blipFill>
        <p:spPr>
          <a:xfrm>
            <a:off x="372800" y="636900"/>
            <a:ext cx="8398390" cy="4506599"/>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16"/>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3" name="Google Shape;1633;p216"/>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634" name="Google Shape;1634;p216"/>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5" name="Google Shape;1635;p216"/>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6" name="Google Shape;1636;p216"/>
          <p:cNvSpPr txBox="1"/>
          <p:nvPr/>
        </p:nvSpPr>
        <p:spPr>
          <a:xfrm>
            <a:off x="781050" y="427275"/>
            <a:ext cx="3022500" cy="21957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Databases and ORMs</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4</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Image Hoster Project</a:t>
            </a:r>
            <a:endParaRPr b="1" i="0" sz="1800" u="none" cap="none" strike="noStrike">
              <a:solidFill>
                <a:srgbClr val="FFFFFF"/>
              </a:solidFill>
              <a:latin typeface="Arial"/>
              <a:ea typeface="Arial"/>
              <a:cs typeface="Arial"/>
              <a:sym typeface="Arial"/>
            </a:endParaRPr>
          </a:p>
        </p:txBody>
      </p:sp>
      <p:sp>
        <p:nvSpPr>
          <p:cNvPr id="1637" name="Google Shape;1637;p216"/>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1" name="Shape 1641"/>
        <p:cNvGrpSpPr/>
        <p:nvPr/>
      </p:nvGrpSpPr>
      <p:grpSpPr>
        <a:xfrm>
          <a:off x="0" y="0"/>
          <a:ext cx="0" cy="0"/>
          <a:chOff x="0" y="0"/>
          <a:chExt cx="0" cy="0"/>
        </a:xfrm>
      </p:grpSpPr>
      <p:sp>
        <p:nvSpPr>
          <p:cNvPr id="1642" name="Google Shape;1642;p21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43" name="Google Shape;1643;p21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44" name="Google Shape;1644;p21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1"/>
                </a:solidFill>
                <a:latin typeface="Calibri"/>
                <a:ea typeface="Calibri"/>
                <a:cs typeface="Calibri"/>
                <a:sym typeface="Calibri"/>
              </a:rPr>
              <a:t>Image Hoster Project</a:t>
            </a:r>
            <a:endParaRPr sz="3000">
              <a:solidFill>
                <a:srgbClr val="FFFFFF"/>
              </a:solidFill>
              <a:latin typeface="Calibri"/>
              <a:ea typeface="Calibri"/>
              <a:cs typeface="Calibri"/>
              <a:sym typeface="Calibri"/>
            </a:endParaRPr>
          </a:p>
        </p:txBody>
      </p:sp>
      <p:sp>
        <p:nvSpPr>
          <p:cNvPr id="1645" name="Google Shape;1645;p21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We will now work on “Image Hoster” website project.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The task can be subdivided into different components: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Upload Image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User Registration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User Login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Upload Image functionality for logged in Users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Display Image functionality for stored Images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Edit Image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Delete Image functionality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Enable Tags functionality</a:t>
            </a:r>
            <a:endParaRPr sz="2000">
              <a:solidFill>
                <a:schemeClr val="dk1"/>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49" name="Shape 1649"/>
        <p:cNvGrpSpPr/>
        <p:nvPr/>
      </p:nvGrpSpPr>
      <p:grpSpPr>
        <a:xfrm>
          <a:off x="0" y="0"/>
          <a:ext cx="0" cy="0"/>
          <a:chOff x="0" y="0"/>
          <a:chExt cx="0" cy="0"/>
        </a:xfrm>
      </p:grpSpPr>
      <p:sp>
        <p:nvSpPr>
          <p:cNvPr id="1650" name="Google Shape;1650;p218"/>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51" name="Google Shape;1651;p218"/>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1652" name="Google Shape;1652;p218"/>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53" name="Google Shape;1653;p218"/>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8"/>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 name="Google Shape;117;p28"/>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18" name="Google Shape;118;p28"/>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 name="Google Shape;119;p28"/>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 name="Google Shape;120;p28"/>
          <p:cNvSpPr txBox="1"/>
          <p:nvPr/>
        </p:nvSpPr>
        <p:spPr>
          <a:xfrm>
            <a:off x="781050" y="427275"/>
            <a:ext cx="3022500" cy="21957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Databases and ORMs</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1</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Databases</a:t>
            </a:r>
            <a:endParaRPr b="1" i="0" sz="1800" u="none" cap="none" strike="noStrike">
              <a:solidFill>
                <a:srgbClr val="FFFFFF"/>
              </a:solidFill>
              <a:latin typeface="Arial"/>
              <a:ea typeface="Arial"/>
              <a:cs typeface="Arial"/>
              <a:sym typeface="Arial"/>
            </a:endParaRPr>
          </a:p>
        </p:txBody>
      </p:sp>
      <p:sp>
        <p:nvSpPr>
          <p:cNvPr id="121" name="Google Shape;121;p28"/>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2" name="Shape 262"/>
        <p:cNvGrpSpPr/>
        <p:nvPr/>
      </p:nvGrpSpPr>
      <p:grpSpPr>
        <a:xfrm>
          <a:off x="0" y="0"/>
          <a:ext cx="0" cy="0"/>
          <a:chOff x="0" y="0"/>
          <a:chExt cx="0" cy="0"/>
        </a:xfrm>
      </p:grpSpPr>
      <p:sp>
        <p:nvSpPr>
          <p:cNvPr id="263" name="Google Shape;263;p4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 name="Google Shape;264;p4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5" name="Google Shape;265;p4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sp>
        <p:nvSpPr>
          <p:cNvPr id="266" name="Google Shape;266;p4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 key is nothing but a combination of one or more attributes that help in uniquely identify a given row in a given table.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There are 4 main types of keys in DBMS:</a:t>
            </a:r>
            <a:endParaRPr sz="2000"/>
          </a:p>
          <a:p>
            <a:pPr indent="-355600" lvl="0" marL="457200" rtl="0" algn="l">
              <a:spcBef>
                <a:spcPts val="0"/>
              </a:spcBef>
              <a:spcAft>
                <a:spcPts val="0"/>
              </a:spcAft>
              <a:buSzPts val="2000"/>
              <a:buChar char="●"/>
            </a:pPr>
            <a:r>
              <a:rPr lang="en" sz="2000"/>
              <a:t>Primary key</a:t>
            </a:r>
            <a:endParaRPr sz="2000"/>
          </a:p>
          <a:p>
            <a:pPr indent="-355600" lvl="0" marL="457200" rtl="0" algn="l">
              <a:spcBef>
                <a:spcPts val="0"/>
              </a:spcBef>
              <a:spcAft>
                <a:spcPts val="0"/>
              </a:spcAft>
              <a:buSzPts val="2000"/>
              <a:buChar char="●"/>
            </a:pPr>
            <a:r>
              <a:rPr lang="en" sz="2000"/>
              <a:t>Candidate key</a:t>
            </a:r>
            <a:endParaRPr sz="2000"/>
          </a:p>
          <a:p>
            <a:pPr indent="-355600" lvl="0" marL="457200" rtl="0" algn="l">
              <a:spcBef>
                <a:spcPts val="0"/>
              </a:spcBef>
              <a:spcAft>
                <a:spcPts val="0"/>
              </a:spcAft>
              <a:buSzPts val="2000"/>
              <a:buChar char="●"/>
            </a:pPr>
            <a:r>
              <a:rPr lang="en" sz="2000"/>
              <a:t>Super key</a:t>
            </a:r>
            <a:endParaRPr sz="2000"/>
          </a:p>
          <a:p>
            <a:pPr indent="-355600" lvl="0" marL="457200" rtl="0" algn="l">
              <a:spcBef>
                <a:spcPts val="0"/>
              </a:spcBef>
              <a:spcAft>
                <a:spcPts val="0"/>
              </a:spcAft>
              <a:buSzPts val="2000"/>
              <a:buChar char="●"/>
            </a:pPr>
            <a:r>
              <a:rPr lang="en" sz="2000"/>
              <a:t>Foreign key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We need to understand each one of them carefully.</a:t>
            </a:r>
            <a:endParaRPr sz="2000"/>
          </a:p>
          <a:p>
            <a:pPr indent="0" lvl="0" marL="0" rtl="0" algn="l">
              <a:spcBef>
                <a:spcPts val="0"/>
              </a:spcBef>
              <a:spcAft>
                <a:spcPts val="0"/>
              </a:spcAft>
              <a:buNone/>
            </a:pPr>
            <a:r>
              <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0" name="Shape 270"/>
        <p:cNvGrpSpPr/>
        <p:nvPr/>
      </p:nvGrpSpPr>
      <p:grpSpPr>
        <a:xfrm>
          <a:off x="0" y="0"/>
          <a:ext cx="0" cy="0"/>
          <a:chOff x="0" y="0"/>
          <a:chExt cx="0" cy="0"/>
        </a:xfrm>
      </p:grpSpPr>
      <p:sp>
        <p:nvSpPr>
          <p:cNvPr id="271" name="Google Shape;271;p4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 name="Google Shape;272;p4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 name="Google Shape;273;p4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sp>
        <p:nvSpPr>
          <p:cNvPr id="274" name="Google Shape;274;p4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000">
                <a:solidFill>
                  <a:schemeClr val="dk1"/>
                </a:solidFill>
              </a:rPr>
              <a:t>Primary key</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It is the first key which is used to identify one and only one instance of an entity uniquely. An entity can contain multiple keys. The key which is most suitable from those lists become a primary key.</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For each entity, selection of the primary key is based on requirement and developers.</a:t>
            </a:r>
            <a:endParaRPr sz="2000">
              <a:solidFill>
                <a:schemeClr val="dk1"/>
              </a:solidFill>
            </a:endParaRPr>
          </a:p>
          <a:p>
            <a:pPr indent="0" lvl="0" marL="0" rtl="0" algn="l">
              <a:spcBef>
                <a:spcPts val="1200"/>
              </a:spcBef>
              <a:spcAft>
                <a:spcPts val="0"/>
              </a:spcAft>
              <a:buNone/>
            </a:pPr>
            <a:r>
              <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8" name="Shape 278"/>
        <p:cNvGrpSpPr/>
        <p:nvPr/>
      </p:nvGrpSpPr>
      <p:grpSpPr>
        <a:xfrm>
          <a:off x="0" y="0"/>
          <a:ext cx="0" cy="0"/>
          <a:chOff x="0" y="0"/>
          <a:chExt cx="0" cy="0"/>
        </a:xfrm>
      </p:grpSpPr>
      <p:sp>
        <p:nvSpPr>
          <p:cNvPr id="279" name="Google Shape;279;p4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0" name="Google Shape;280;p4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1" name="Google Shape;281;p4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sp>
        <p:nvSpPr>
          <p:cNvPr id="282" name="Google Shape;282;p4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000">
                <a:solidFill>
                  <a:schemeClr val="dk1"/>
                </a:solidFill>
              </a:rPr>
              <a:t>Candidate key</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A candidate key is an attribute or set of an attribute which can uniquely identify a tuple.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The remaining attributes except for primary key are considered as a candidate key. The candidate keys are as strong as the primary key.</a:t>
            </a:r>
            <a:endParaRPr sz="2000">
              <a:solidFill>
                <a:schemeClr val="dk1"/>
              </a:solidFill>
            </a:endParaRPr>
          </a:p>
          <a:p>
            <a:pPr indent="0" lvl="0" marL="0" rtl="0" algn="l">
              <a:spcBef>
                <a:spcPts val="1200"/>
              </a:spcBef>
              <a:spcAft>
                <a:spcPts val="0"/>
              </a:spcAft>
              <a:buNone/>
            </a:pPr>
            <a:r>
              <a:t/>
            </a:r>
            <a:endParaRPr b="1" sz="2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6" name="Shape 286"/>
        <p:cNvGrpSpPr/>
        <p:nvPr/>
      </p:nvGrpSpPr>
      <p:grpSpPr>
        <a:xfrm>
          <a:off x="0" y="0"/>
          <a:ext cx="0" cy="0"/>
          <a:chOff x="0" y="0"/>
          <a:chExt cx="0" cy="0"/>
        </a:xfrm>
      </p:grpSpPr>
      <p:sp>
        <p:nvSpPr>
          <p:cNvPr id="287" name="Google Shape;287;p4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8" name="Google Shape;288;p4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9" name="Google Shape;289;p4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sp>
        <p:nvSpPr>
          <p:cNvPr id="290" name="Google Shape;290;p4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000">
                <a:solidFill>
                  <a:schemeClr val="dk1"/>
                </a:solidFill>
              </a:rPr>
              <a:t>Super Key</a:t>
            </a:r>
            <a:endParaRPr b="1"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Super key is a set of an attribute which can uniquely identify a tuple. Super key is a superset of a candidate key.</a:t>
            </a:r>
            <a:endParaRPr sz="2000">
              <a:solidFill>
                <a:schemeClr val="dk1"/>
              </a:solidFill>
            </a:endParaRPr>
          </a:p>
          <a:p>
            <a:pPr indent="0" lvl="0" marL="0" rtl="0" algn="l">
              <a:spcBef>
                <a:spcPts val="1200"/>
              </a:spcBef>
              <a:spcAft>
                <a:spcPts val="0"/>
              </a:spcAft>
              <a:buNone/>
            </a:pPr>
            <a:r>
              <a:t/>
            </a:r>
            <a:endParaRPr b="1" sz="2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4" name="Shape 294"/>
        <p:cNvGrpSpPr/>
        <p:nvPr/>
      </p:nvGrpSpPr>
      <p:grpSpPr>
        <a:xfrm>
          <a:off x="0" y="0"/>
          <a:ext cx="0" cy="0"/>
          <a:chOff x="0" y="0"/>
          <a:chExt cx="0" cy="0"/>
        </a:xfrm>
      </p:grpSpPr>
      <p:sp>
        <p:nvSpPr>
          <p:cNvPr id="295" name="Google Shape;295;p5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6" name="Google Shape;296;p5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7" name="Google Shape;297;p5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sp>
        <p:nvSpPr>
          <p:cNvPr id="298" name="Google Shape;298;p5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000">
                <a:solidFill>
                  <a:schemeClr val="dk1"/>
                </a:solidFill>
              </a:rPr>
              <a:t>Foreign key</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Foreign keys are the column of the table which is used to point to the primary key of another table.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In a company, every employee works in a specific department, and employee and department are two different entities. So we can't store the information of the department in the employee table. That's why we link these two tables through the primary key of one table.</a:t>
            </a:r>
            <a:endParaRPr sz="2000">
              <a:solidFill>
                <a:schemeClr val="dk1"/>
              </a:solidFill>
            </a:endParaRPr>
          </a:p>
          <a:p>
            <a:pPr indent="0" lvl="0" marL="0" rtl="0" algn="l">
              <a:spcBef>
                <a:spcPts val="1200"/>
              </a:spcBef>
              <a:spcAft>
                <a:spcPts val="0"/>
              </a:spcAft>
              <a:buNone/>
            </a:pPr>
            <a:r>
              <a:t/>
            </a:r>
            <a:endParaRPr b="1" sz="20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2" name="Shape 302"/>
        <p:cNvGrpSpPr/>
        <p:nvPr/>
      </p:nvGrpSpPr>
      <p:grpSpPr>
        <a:xfrm>
          <a:off x="0" y="0"/>
          <a:ext cx="0" cy="0"/>
          <a:chOff x="0" y="0"/>
          <a:chExt cx="0" cy="0"/>
        </a:xfrm>
      </p:grpSpPr>
      <p:sp>
        <p:nvSpPr>
          <p:cNvPr id="303" name="Google Shape;303;p5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4" name="Google Shape;304;p5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5" name="Google Shape;305;p5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sp>
        <p:nvSpPr>
          <p:cNvPr id="306" name="Google Shape;306;p5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There is another key which is used while developing database called </a:t>
            </a:r>
            <a:r>
              <a:rPr b="1" lang="en" sz="2000">
                <a:solidFill>
                  <a:schemeClr val="dk1"/>
                </a:solidFill>
              </a:rPr>
              <a:t>Composite key</a:t>
            </a:r>
            <a:endParaRPr b="1" sz="2000">
              <a:solidFill>
                <a:schemeClr val="dk1"/>
              </a:solidFill>
            </a:endParaRPr>
          </a:p>
          <a:p>
            <a:pPr indent="0" lvl="0" marL="0" rtl="0" algn="l">
              <a:spcBef>
                <a:spcPts val="0"/>
              </a:spcBef>
              <a:spcAft>
                <a:spcPts val="0"/>
              </a:spcAft>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Primary key that is made by the combination of more than one attribute is known as a composite key.</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In other words we can say that:</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Composite key is a key which is the combination of more than one field or column of a given table. It may be a candidate key or primary key.</a:t>
            </a:r>
            <a:endParaRPr sz="2000">
              <a:solidFill>
                <a:schemeClr val="dk1"/>
              </a:solidFill>
            </a:endParaRPr>
          </a:p>
          <a:p>
            <a:pPr indent="0" lvl="0" marL="0" rtl="0" algn="l">
              <a:spcBef>
                <a:spcPts val="1200"/>
              </a:spcBef>
              <a:spcAft>
                <a:spcPts val="0"/>
              </a:spcAft>
              <a:buNone/>
            </a:pPr>
            <a:r>
              <a:t/>
            </a:r>
            <a:endParaRPr b="1" sz="2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 name="Shape 310"/>
        <p:cNvGrpSpPr/>
        <p:nvPr/>
      </p:nvGrpSpPr>
      <p:grpSpPr>
        <a:xfrm>
          <a:off x="0" y="0"/>
          <a:ext cx="0" cy="0"/>
          <a:chOff x="0" y="0"/>
          <a:chExt cx="0" cy="0"/>
        </a:xfrm>
      </p:grpSpPr>
      <p:sp>
        <p:nvSpPr>
          <p:cNvPr id="311" name="Google Shape;311;p5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2" name="Google Shape;312;p5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3" name="Google Shape;313;p5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pic>
        <p:nvPicPr>
          <p:cNvPr id="314" name="Google Shape;314;p52"/>
          <p:cNvPicPr preferRelativeResize="0"/>
          <p:nvPr/>
        </p:nvPicPr>
        <p:blipFill>
          <a:blip r:embed="rId4">
            <a:alphaModFix/>
          </a:blip>
          <a:stretch>
            <a:fillRect/>
          </a:stretch>
        </p:blipFill>
        <p:spPr>
          <a:xfrm>
            <a:off x="372800" y="636900"/>
            <a:ext cx="8398390" cy="4506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8" name="Shape 318"/>
        <p:cNvGrpSpPr/>
        <p:nvPr/>
      </p:nvGrpSpPr>
      <p:grpSpPr>
        <a:xfrm>
          <a:off x="0" y="0"/>
          <a:ext cx="0" cy="0"/>
          <a:chOff x="0" y="0"/>
          <a:chExt cx="0" cy="0"/>
        </a:xfrm>
      </p:grpSpPr>
      <p:sp>
        <p:nvSpPr>
          <p:cNvPr id="319" name="Google Shape;319;p5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0" name="Google Shape;320;p5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1" name="Google Shape;321;p5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pic>
        <p:nvPicPr>
          <p:cNvPr id="322" name="Google Shape;322;p53"/>
          <p:cNvPicPr preferRelativeResize="0"/>
          <p:nvPr/>
        </p:nvPicPr>
        <p:blipFill>
          <a:blip r:embed="rId4">
            <a:alphaModFix/>
          </a:blip>
          <a:stretch>
            <a:fillRect/>
          </a:stretch>
        </p:blipFill>
        <p:spPr>
          <a:xfrm>
            <a:off x="372800" y="636900"/>
            <a:ext cx="8398390" cy="4506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6" name="Shape 326"/>
        <p:cNvGrpSpPr/>
        <p:nvPr/>
      </p:nvGrpSpPr>
      <p:grpSpPr>
        <a:xfrm>
          <a:off x="0" y="0"/>
          <a:ext cx="0" cy="0"/>
          <a:chOff x="0" y="0"/>
          <a:chExt cx="0" cy="0"/>
        </a:xfrm>
      </p:grpSpPr>
      <p:sp>
        <p:nvSpPr>
          <p:cNvPr id="327" name="Google Shape;327;p5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 name="Google Shape;328;p5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 name="Google Shape;329;p5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pic>
        <p:nvPicPr>
          <p:cNvPr id="330" name="Google Shape;330;p54"/>
          <p:cNvPicPr preferRelativeResize="0"/>
          <p:nvPr/>
        </p:nvPicPr>
        <p:blipFill>
          <a:blip r:embed="rId4">
            <a:alphaModFix/>
          </a:blip>
          <a:stretch>
            <a:fillRect/>
          </a:stretch>
        </p:blipFill>
        <p:spPr>
          <a:xfrm>
            <a:off x="361325" y="636900"/>
            <a:ext cx="8421356" cy="4506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4" name="Shape 334"/>
        <p:cNvGrpSpPr/>
        <p:nvPr/>
      </p:nvGrpSpPr>
      <p:grpSpPr>
        <a:xfrm>
          <a:off x="0" y="0"/>
          <a:ext cx="0" cy="0"/>
          <a:chOff x="0" y="0"/>
          <a:chExt cx="0" cy="0"/>
        </a:xfrm>
      </p:grpSpPr>
      <p:sp>
        <p:nvSpPr>
          <p:cNvPr id="335" name="Google Shape;335;p5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6" name="Google Shape;336;p5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 name="Google Shape;337;p5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Relational Database</a:t>
            </a:r>
            <a:endParaRPr b="0" i="0" sz="3000" u="none" cap="none" strike="noStrike">
              <a:solidFill>
                <a:srgbClr val="FFFFFF"/>
              </a:solidFill>
              <a:latin typeface="Calibri"/>
              <a:ea typeface="Calibri"/>
              <a:cs typeface="Calibri"/>
              <a:sym typeface="Calibri"/>
            </a:endParaRPr>
          </a:p>
        </p:txBody>
      </p:sp>
      <p:pic>
        <p:nvPicPr>
          <p:cNvPr id="338" name="Google Shape;338;p55"/>
          <p:cNvPicPr preferRelativeResize="0"/>
          <p:nvPr/>
        </p:nvPicPr>
        <p:blipFill>
          <a:blip r:embed="rId4">
            <a:alphaModFix/>
          </a:blip>
          <a:stretch>
            <a:fillRect/>
          </a:stretch>
        </p:blipFill>
        <p:spPr>
          <a:xfrm>
            <a:off x="372800" y="636900"/>
            <a:ext cx="8398390" cy="4506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2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 name="Google Shape;127;p29"/>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 name="Google Shape;128;p29"/>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129" name="Google Shape;129;p29"/>
          <p:cNvGraphicFramePr/>
          <p:nvPr/>
        </p:nvGraphicFramePr>
        <p:xfrm>
          <a:off x="461525" y="895750"/>
          <a:ext cx="3000000" cy="3000000"/>
        </p:xfrm>
        <a:graphic>
          <a:graphicData uri="http://schemas.openxmlformats.org/drawingml/2006/table">
            <a:tbl>
              <a:tblPr bandRow="1" firstRow="1">
                <a:noFill/>
                <a:tableStyleId>{9A997541-12AC-4773-B4B8-FAE50F3DF881}</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4</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Introduction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5-10</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Database System</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11</a:t>
                      </a:r>
                      <a:r>
                        <a:rPr lang="en">
                          <a:latin typeface="Arial"/>
                          <a:ea typeface="Arial"/>
                          <a:cs typeface="Arial"/>
                          <a:sym typeface="Arial"/>
                        </a:rPr>
                        <a:t>-12</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Relational Database</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13-29</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Structured Query Language</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30-36</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Data Retrieval with SQL</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37-39</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a:latin typeface="Arial"/>
                        <a:ea typeface="Arial"/>
                        <a:cs typeface="Arial"/>
                        <a:sym typeface="Arial"/>
                      </a:endParaRPr>
                    </a:p>
                  </a:txBody>
                  <a:tcPr marT="45725" marB="45725" marR="91450" marL="91450"/>
                </a:tc>
              </a:tr>
              <a:tr h="324475">
                <a:tc>
                  <a:txBody>
                    <a:bodyPr/>
                    <a:lstStyle/>
                    <a:p>
                      <a:pPr indent="0" lvl="0" marL="0" rtl="0" algn="ctr">
                        <a:spcBef>
                          <a:spcPts val="0"/>
                        </a:spcBef>
                        <a:spcAft>
                          <a:spcPts val="0"/>
                        </a:spcAft>
                        <a:buNone/>
                      </a:pPr>
                      <a:r>
                        <a:rPr lang="en">
                          <a:latin typeface="Arial"/>
                          <a:ea typeface="Arial"/>
                          <a:cs typeface="Arial"/>
                          <a:sym typeface="Arial"/>
                        </a:rPr>
                        <a:t>SQL Clauses</a:t>
                      </a:r>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40-49</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a:latin typeface="Arial"/>
                        <a:ea typeface="Arial"/>
                        <a:cs typeface="Arial"/>
                        <a:sym typeface="Arial"/>
                      </a:endParaRPr>
                    </a:p>
                  </a:txBody>
                  <a:tcPr marT="45725" marB="45725" marR="91450" marL="91450"/>
                </a:tc>
              </a:tr>
              <a:tr h="324475">
                <a:tc>
                  <a:txBody>
                    <a:bodyPr/>
                    <a:lstStyle/>
                    <a:p>
                      <a:pPr indent="0" lvl="0" marL="0" rtl="0" algn="ctr">
                        <a:spcBef>
                          <a:spcPts val="0"/>
                        </a:spcBef>
                        <a:spcAft>
                          <a:spcPts val="0"/>
                        </a:spcAft>
                        <a:buNone/>
                      </a:pPr>
                      <a:r>
                        <a:rPr lang="en"/>
                        <a:t>Nested Queries</a:t>
                      </a:r>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50-53</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a:latin typeface="Arial"/>
                        <a:ea typeface="Arial"/>
                        <a:cs typeface="Arial"/>
                        <a:sym typeface="Arial"/>
                      </a:endParaRPr>
                    </a:p>
                  </a:txBody>
                  <a:tcPr marT="45725" marB="45725" marR="91450" marL="91450"/>
                </a:tc>
              </a:tr>
              <a:tr h="324475">
                <a:tc>
                  <a:txBody>
                    <a:bodyPr/>
                    <a:lstStyle/>
                    <a:p>
                      <a:pPr indent="0" lvl="0" marL="0" rtl="0" algn="ctr">
                        <a:spcBef>
                          <a:spcPts val="0"/>
                        </a:spcBef>
                        <a:spcAft>
                          <a:spcPts val="0"/>
                        </a:spcAft>
                        <a:buNone/>
                      </a:pPr>
                      <a:r>
                        <a:rPr lang="en"/>
                        <a:t>Joins</a:t>
                      </a:r>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54-55</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2" name="Shape 342"/>
        <p:cNvGrpSpPr/>
        <p:nvPr/>
      </p:nvGrpSpPr>
      <p:grpSpPr>
        <a:xfrm>
          <a:off x="0" y="0"/>
          <a:ext cx="0" cy="0"/>
          <a:chOff x="0" y="0"/>
          <a:chExt cx="0" cy="0"/>
        </a:xfrm>
      </p:grpSpPr>
      <p:sp>
        <p:nvSpPr>
          <p:cNvPr id="343" name="Google Shape;343;p5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 name="Google Shape;344;p5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5" name="Google Shape;345;p5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Structured Query Language</a:t>
            </a:r>
            <a:endParaRPr b="0" i="0" sz="3000" u="none" cap="none" strike="noStrike">
              <a:solidFill>
                <a:srgbClr val="FFFFFF"/>
              </a:solidFill>
              <a:latin typeface="Calibri"/>
              <a:ea typeface="Calibri"/>
              <a:cs typeface="Calibri"/>
              <a:sym typeface="Calibri"/>
            </a:endParaRPr>
          </a:p>
        </p:txBody>
      </p:sp>
      <p:sp>
        <p:nvSpPr>
          <p:cNvPr id="346" name="Google Shape;346;p5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347" name="Google Shape;347;p56"/>
          <p:cNvPicPr preferRelativeResize="0"/>
          <p:nvPr/>
        </p:nvPicPr>
        <p:blipFill>
          <a:blip r:embed="rId4">
            <a:alphaModFix/>
          </a:blip>
          <a:stretch>
            <a:fillRect/>
          </a:stretch>
        </p:blipFill>
        <p:spPr>
          <a:xfrm>
            <a:off x="378532" y="636900"/>
            <a:ext cx="8386943" cy="4506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1" name="Shape 351"/>
        <p:cNvGrpSpPr/>
        <p:nvPr/>
      </p:nvGrpSpPr>
      <p:grpSpPr>
        <a:xfrm>
          <a:off x="0" y="0"/>
          <a:ext cx="0" cy="0"/>
          <a:chOff x="0" y="0"/>
          <a:chExt cx="0" cy="0"/>
        </a:xfrm>
      </p:grpSpPr>
      <p:sp>
        <p:nvSpPr>
          <p:cNvPr id="352" name="Google Shape;352;p5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 name="Google Shape;353;p5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4" name="Google Shape;354;p5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Structured Query Language</a:t>
            </a:r>
            <a:endParaRPr b="0" i="0" sz="3000" u="none" cap="none" strike="noStrike">
              <a:solidFill>
                <a:srgbClr val="FFFFFF"/>
              </a:solidFill>
              <a:latin typeface="Calibri"/>
              <a:ea typeface="Calibri"/>
              <a:cs typeface="Calibri"/>
              <a:sym typeface="Calibri"/>
            </a:endParaRPr>
          </a:p>
        </p:txBody>
      </p:sp>
      <p:pic>
        <p:nvPicPr>
          <p:cNvPr id="355" name="Google Shape;355;p57"/>
          <p:cNvPicPr preferRelativeResize="0"/>
          <p:nvPr/>
        </p:nvPicPr>
        <p:blipFill>
          <a:blip r:embed="rId4">
            <a:alphaModFix/>
          </a:blip>
          <a:stretch>
            <a:fillRect/>
          </a:stretch>
        </p:blipFill>
        <p:spPr>
          <a:xfrm>
            <a:off x="355550" y="636900"/>
            <a:ext cx="8432895" cy="4506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9" name="Shape 359"/>
        <p:cNvGrpSpPr/>
        <p:nvPr/>
      </p:nvGrpSpPr>
      <p:grpSpPr>
        <a:xfrm>
          <a:off x="0" y="0"/>
          <a:ext cx="0" cy="0"/>
          <a:chOff x="0" y="0"/>
          <a:chExt cx="0" cy="0"/>
        </a:xfrm>
      </p:grpSpPr>
      <p:sp>
        <p:nvSpPr>
          <p:cNvPr id="360" name="Google Shape;360;p5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1" name="Google Shape;361;p5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2" name="Google Shape;362;p5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Structured Query Language</a:t>
            </a:r>
            <a:endParaRPr b="0" i="0" sz="3000" u="none" cap="none" strike="noStrike">
              <a:solidFill>
                <a:srgbClr val="FFFFFF"/>
              </a:solidFill>
              <a:latin typeface="Calibri"/>
              <a:ea typeface="Calibri"/>
              <a:cs typeface="Calibri"/>
              <a:sym typeface="Calibri"/>
            </a:endParaRPr>
          </a:p>
        </p:txBody>
      </p:sp>
      <p:pic>
        <p:nvPicPr>
          <p:cNvPr id="363" name="Google Shape;363;p58"/>
          <p:cNvPicPr preferRelativeResize="0"/>
          <p:nvPr/>
        </p:nvPicPr>
        <p:blipFill>
          <a:blip r:embed="rId4">
            <a:alphaModFix/>
          </a:blip>
          <a:stretch>
            <a:fillRect/>
          </a:stretch>
        </p:blipFill>
        <p:spPr>
          <a:xfrm>
            <a:off x="343975" y="636900"/>
            <a:ext cx="8456059" cy="4506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7" name="Shape 367"/>
        <p:cNvGrpSpPr/>
        <p:nvPr/>
      </p:nvGrpSpPr>
      <p:grpSpPr>
        <a:xfrm>
          <a:off x="0" y="0"/>
          <a:ext cx="0" cy="0"/>
          <a:chOff x="0" y="0"/>
          <a:chExt cx="0" cy="0"/>
        </a:xfrm>
      </p:grpSpPr>
      <p:sp>
        <p:nvSpPr>
          <p:cNvPr id="368" name="Google Shape;368;p5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9" name="Google Shape;369;p5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 name="Google Shape;370;p5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Structured Query Language</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371" name="Google Shape;371;p5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The commands are broadly categorised as follows:</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Char char="●"/>
            </a:pPr>
            <a:r>
              <a:rPr lang="en" sz="2000"/>
              <a:t>Data Definition Language (DDL)</a:t>
            </a:r>
            <a:endParaRPr sz="2000"/>
          </a:p>
          <a:p>
            <a:pPr indent="-355600" lvl="0" marL="457200" rtl="0" algn="l">
              <a:spcBef>
                <a:spcPts val="0"/>
              </a:spcBef>
              <a:spcAft>
                <a:spcPts val="0"/>
              </a:spcAft>
              <a:buSzPts val="2000"/>
              <a:buChar char="●"/>
            </a:pPr>
            <a:r>
              <a:rPr lang="en" sz="2000"/>
              <a:t>Data Manipulation Language (DML)</a:t>
            </a:r>
            <a:endParaRPr sz="2000"/>
          </a:p>
          <a:p>
            <a:pPr indent="0" lvl="0" marL="0" rtl="0" algn="l">
              <a:spcBef>
                <a:spcPts val="0"/>
              </a:spcBef>
              <a:spcAft>
                <a:spcPts val="0"/>
              </a:spcAft>
              <a:buClr>
                <a:schemeClr val="dk1"/>
              </a:buClr>
              <a:buSzPts val="1100"/>
              <a:buFont typeface="Arial"/>
              <a:buNone/>
            </a:pPr>
            <a:r>
              <a:rPr lang="en" sz="2000"/>
              <a:t> </a:t>
            </a:r>
            <a:endParaRPr sz="2000"/>
          </a:p>
          <a:p>
            <a:pPr indent="0" lvl="0" marL="0" rtl="0" algn="l">
              <a:spcBef>
                <a:spcPts val="0"/>
              </a:spcBef>
              <a:spcAft>
                <a:spcPts val="0"/>
              </a:spcAft>
              <a:buNone/>
            </a:pPr>
            <a:r>
              <a:rPr lang="en" sz="2000"/>
              <a:t>As the name suggests, the DDL is used to create a new schema as well as to modify the existing schema. The typical commands in DDL are — 'create', 'alter' and 'drop'. </a:t>
            </a:r>
            <a:endParaRPr sz="2000"/>
          </a:p>
          <a:p>
            <a:pPr indent="0" lvl="0" marL="0" rtl="0" algn="l">
              <a:spcBef>
                <a:spcPts val="0"/>
              </a:spcBef>
              <a:spcAft>
                <a:spcPts val="0"/>
              </a:spcAft>
              <a:buNone/>
            </a:pPr>
            <a:r>
              <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5" name="Shape 375"/>
        <p:cNvGrpSpPr/>
        <p:nvPr/>
      </p:nvGrpSpPr>
      <p:grpSpPr>
        <a:xfrm>
          <a:off x="0" y="0"/>
          <a:ext cx="0" cy="0"/>
          <a:chOff x="0" y="0"/>
          <a:chExt cx="0" cy="0"/>
        </a:xfrm>
      </p:grpSpPr>
      <p:sp>
        <p:nvSpPr>
          <p:cNvPr id="376" name="Google Shape;376;p6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 name="Google Shape;377;p6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 name="Google Shape;378;p6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Structured Query Language</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379" name="Google Shape;379;p6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Let us install and use PostgreSQL to create and understand the relational schema </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3" name="Shape 383"/>
        <p:cNvGrpSpPr/>
        <p:nvPr/>
      </p:nvGrpSpPr>
      <p:grpSpPr>
        <a:xfrm>
          <a:off x="0" y="0"/>
          <a:ext cx="0" cy="0"/>
          <a:chOff x="0" y="0"/>
          <a:chExt cx="0" cy="0"/>
        </a:xfrm>
      </p:grpSpPr>
      <p:sp>
        <p:nvSpPr>
          <p:cNvPr id="384" name="Google Shape;384;p6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5" name="Google Shape;385;p6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6" name="Google Shape;386;p6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Structured Query Language</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387" name="Google Shape;387;p6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Pop Quiz:</a:t>
            </a:r>
            <a:endParaRPr sz="2000"/>
          </a:p>
          <a:p>
            <a:pPr indent="0" lvl="0" marL="0" rtl="0" algn="l">
              <a:spcBef>
                <a:spcPts val="0"/>
              </a:spcBef>
              <a:spcAft>
                <a:spcPts val="0"/>
              </a:spcAft>
              <a:buNone/>
            </a:pPr>
            <a:r>
              <a:rPr lang="en" sz="2000"/>
              <a:t>What are the commands in DML section of SQL?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1" name="Shape 391"/>
        <p:cNvGrpSpPr/>
        <p:nvPr/>
      </p:nvGrpSpPr>
      <p:grpSpPr>
        <a:xfrm>
          <a:off x="0" y="0"/>
          <a:ext cx="0" cy="0"/>
          <a:chOff x="0" y="0"/>
          <a:chExt cx="0" cy="0"/>
        </a:xfrm>
      </p:grpSpPr>
      <p:sp>
        <p:nvSpPr>
          <p:cNvPr id="392" name="Google Shape;392;p6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3" name="Google Shape;393;p6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 name="Google Shape;394;p6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Structured Query Language</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395" name="Google Shape;395;p6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Pop Quiz:</a:t>
            </a:r>
            <a:endParaRPr sz="2000"/>
          </a:p>
          <a:p>
            <a:pPr indent="0" lvl="0" marL="0" rtl="0" algn="l">
              <a:spcBef>
                <a:spcPts val="0"/>
              </a:spcBef>
              <a:spcAft>
                <a:spcPts val="0"/>
              </a:spcAft>
              <a:buNone/>
            </a:pPr>
            <a:r>
              <a:rPr lang="en" sz="2000"/>
              <a:t>What are the commands in DML section of SQL?</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Insert</a:t>
            </a:r>
            <a:endParaRPr sz="2000"/>
          </a:p>
          <a:p>
            <a:pPr indent="-355600" lvl="0" marL="457200" rtl="0" algn="l">
              <a:spcBef>
                <a:spcPts val="0"/>
              </a:spcBef>
              <a:spcAft>
                <a:spcPts val="0"/>
              </a:spcAft>
              <a:buSzPts val="2000"/>
              <a:buChar char="●"/>
            </a:pPr>
            <a:r>
              <a:rPr lang="en" sz="2000"/>
              <a:t>Update</a:t>
            </a:r>
            <a:endParaRPr sz="2000"/>
          </a:p>
          <a:p>
            <a:pPr indent="-355600" lvl="0" marL="457200" rtl="0" algn="l">
              <a:spcBef>
                <a:spcPts val="0"/>
              </a:spcBef>
              <a:spcAft>
                <a:spcPts val="0"/>
              </a:spcAft>
              <a:buSzPts val="2000"/>
              <a:buChar char="●"/>
            </a:pPr>
            <a:r>
              <a:rPr lang="en" sz="2000"/>
              <a:t>Delete</a:t>
            </a:r>
            <a:endParaRPr sz="2000"/>
          </a:p>
          <a:p>
            <a:pPr indent="-355600" lvl="0" marL="457200" rtl="0" algn="l">
              <a:spcBef>
                <a:spcPts val="0"/>
              </a:spcBef>
              <a:spcAft>
                <a:spcPts val="0"/>
              </a:spcAft>
              <a:buSzPts val="2000"/>
              <a:buChar char="●"/>
            </a:pPr>
            <a:r>
              <a:rPr lang="en" sz="2000"/>
              <a:t>Select</a:t>
            </a:r>
            <a:endParaRPr sz="2000"/>
          </a:p>
          <a:p>
            <a:pPr indent="0" lvl="0" marL="0" rtl="0" algn="l">
              <a:spcBef>
                <a:spcPts val="0"/>
              </a:spcBef>
              <a:spcAft>
                <a:spcPts val="0"/>
              </a:spcAft>
              <a:buNone/>
            </a:pPr>
            <a:r>
              <a:rPr lang="en" sz="2000"/>
              <a:t> </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9" name="Shape 399"/>
        <p:cNvGrpSpPr/>
        <p:nvPr/>
      </p:nvGrpSpPr>
      <p:grpSpPr>
        <a:xfrm>
          <a:off x="0" y="0"/>
          <a:ext cx="0" cy="0"/>
          <a:chOff x="0" y="0"/>
          <a:chExt cx="0" cy="0"/>
        </a:xfrm>
      </p:grpSpPr>
      <p:sp>
        <p:nvSpPr>
          <p:cNvPr id="400" name="Google Shape;400;p6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1" name="Google Shape;401;p6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2" name="Google Shape;402;p6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retrieval with SQL</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403" name="Google Shape;403;p6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You have learnt the basic SQL queries to retrieve data from a given database,</a:t>
            </a:r>
            <a:endParaRPr sz="2000"/>
          </a:p>
          <a:p>
            <a:pPr indent="-355600" lvl="0" marL="457200" rtl="0" algn="l">
              <a:spcBef>
                <a:spcPts val="0"/>
              </a:spcBef>
              <a:spcAft>
                <a:spcPts val="0"/>
              </a:spcAft>
              <a:buSzPts val="2000"/>
              <a:buChar char="●"/>
            </a:pPr>
            <a:r>
              <a:rPr b="1" lang="en" sz="2000"/>
              <a:t>select</a:t>
            </a:r>
            <a:r>
              <a:rPr lang="en" sz="2000"/>
              <a:t> clause specifies the information of the data attributes data to be retrieved.</a:t>
            </a:r>
            <a:endParaRPr sz="2000"/>
          </a:p>
          <a:p>
            <a:pPr indent="-355600" lvl="1" marL="914400" rtl="0" algn="l">
              <a:spcBef>
                <a:spcPts val="0"/>
              </a:spcBef>
              <a:spcAft>
                <a:spcPts val="0"/>
              </a:spcAft>
              <a:buSzPts val="2000"/>
              <a:buChar char="○"/>
            </a:pPr>
            <a:r>
              <a:rPr lang="en" sz="2000"/>
              <a:t>select * -  here '*' indicates all the attributes in the table</a:t>
            </a:r>
            <a:endParaRPr sz="2000"/>
          </a:p>
          <a:p>
            <a:pPr indent="-355600" lvl="1" marL="914400" rtl="0" algn="l">
              <a:spcBef>
                <a:spcPts val="0"/>
              </a:spcBef>
              <a:spcAft>
                <a:spcPts val="0"/>
              </a:spcAft>
              <a:buSzPts val="2000"/>
              <a:buChar char="○"/>
            </a:pPr>
            <a:r>
              <a:rPr lang="en" sz="2000"/>
              <a:t>​​​select fname, lname -  this indicates only the two columns fname and lname is selected in the given table</a:t>
            </a:r>
            <a:endParaRPr sz="12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7" name="Shape 407"/>
        <p:cNvGrpSpPr/>
        <p:nvPr/>
      </p:nvGrpSpPr>
      <p:grpSpPr>
        <a:xfrm>
          <a:off x="0" y="0"/>
          <a:ext cx="0" cy="0"/>
          <a:chOff x="0" y="0"/>
          <a:chExt cx="0" cy="0"/>
        </a:xfrm>
      </p:grpSpPr>
      <p:sp>
        <p:nvSpPr>
          <p:cNvPr id="408" name="Google Shape;408;p6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9" name="Google Shape;409;p6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0" name="Google Shape;410;p6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retrieval with SQL</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411" name="Google Shape;411;p6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You have learnt the basic SQL queries to retrieve data from a given database,</a:t>
            </a:r>
            <a:endParaRPr sz="2000"/>
          </a:p>
          <a:p>
            <a:pPr indent="-355600" lvl="0" marL="457200" rtl="0" algn="l">
              <a:spcBef>
                <a:spcPts val="0"/>
              </a:spcBef>
              <a:spcAft>
                <a:spcPts val="0"/>
              </a:spcAft>
              <a:buSzPts val="2000"/>
              <a:buChar char="●"/>
            </a:pPr>
            <a:r>
              <a:rPr b="1" lang="en" sz="2000"/>
              <a:t>from </a:t>
            </a:r>
            <a:r>
              <a:rPr lang="en" sz="2000"/>
              <a:t>clause specifies the information of the table from which the data has to be retrieved.</a:t>
            </a:r>
            <a:endParaRPr sz="2000"/>
          </a:p>
          <a:p>
            <a:pPr indent="-355600" lvl="1" marL="914400" rtl="0" algn="l">
              <a:spcBef>
                <a:spcPts val="0"/>
              </a:spcBef>
              <a:spcAft>
                <a:spcPts val="0"/>
              </a:spcAft>
              <a:buSzPts val="2000"/>
              <a:buChar char="○"/>
            </a:pPr>
            <a:r>
              <a:rPr lang="en" sz="2000"/>
              <a:t>from employee - the data has to be retrieved from 'employee' table </a:t>
            </a:r>
            <a:endParaRPr sz="2000"/>
          </a:p>
          <a:p>
            <a:pPr indent="-355600" lvl="0" marL="457200" rtl="0" algn="l">
              <a:spcBef>
                <a:spcPts val="0"/>
              </a:spcBef>
              <a:spcAft>
                <a:spcPts val="0"/>
              </a:spcAft>
              <a:buSzPts val="2000"/>
              <a:buChar char="●"/>
            </a:pPr>
            <a:r>
              <a:rPr b="1" lang="en" sz="2000"/>
              <a:t>where</a:t>
            </a:r>
            <a:r>
              <a:rPr lang="en" sz="2000"/>
              <a:t> clause helps to filter the information based on the given conditions from a table.</a:t>
            </a:r>
            <a:endParaRPr sz="2000"/>
          </a:p>
          <a:p>
            <a:pPr indent="-355600" lvl="1" marL="914400" rtl="0" algn="l">
              <a:spcBef>
                <a:spcPts val="0"/>
              </a:spcBef>
              <a:spcAft>
                <a:spcPts val="0"/>
              </a:spcAft>
              <a:buSzPts val="2000"/>
              <a:buChar char="○"/>
            </a:pPr>
            <a:r>
              <a:rPr lang="en" sz="2000"/>
              <a:t>where sex = 'M' and salary&gt;=30000 - This instruction helps to filter all the male people whose salary is greater than or equal to 30000 from a given table.</a:t>
            </a:r>
            <a:endParaRPr sz="2000">
              <a:solidFill>
                <a:srgbClr val="333333"/>
              </a:solidFill>
              <a:highlight>
                <a:srgbClr val="F5F5F5"/>
              </a:highlight>
              <a:latin typeface="Merriweather"/>
              <a:ea typeface="Merriweather"/>
              <a:cs typeface="Merriweather"/>
              <a:sym typeface="Merriweather"/>
            </a:endParaRPr>
          </a:p>
          <a:p>
            <a:pPr indent="0" lvl="0" marL="0" rtl="0" algn="l">
              <a:spcBef>
                <a:spcPts val="0"/>
              </a:spcBef>
              <a:spcAft>
                <a:spcPts val="0"/>
              </a:spcAft>
              <a:buNone/>
            </a:pPr>
            <a:r>
              <a:t/>
            </a:r>
            <a:endParaRPr b="1"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5" name="Shape 415"/>
        <p:cNvGrpSpPr/>
        <p:nvPr/>
      </p:nvGrpSpPr>
      <p:grpSpPr>
        <a:xfrm>
          <a:off x="0" y="0"/>
          <a:ext cx="0" cy="0"/>
          <a:chOff x="0" y="0"/>
          <a:chExt cx="0" cy="0"/>
        </a:xfrm>
      </p:grpSpPr>
      <p:sp>
        <p:nvSpPr>
          <p:cNvPr id="416" name="Google Shape;416;p6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7" name="Google Shape;417;p6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8" name="Google Shape;418;p6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Data retrieval with SQL</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419" name="Google Shape;419;p6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There are situations when the filtering conditions are quite complex. The ‘where’ clause, in this case, becomes a collection of two, three or even more conditions. In such cases, compound operators such as 'and', 'or' and 'not' are used to combine these conditions together.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 Also, in the process of working with different queries, you will be introduced to the clauses 'like', 'in', 'not in', 'is null' etc.,</a:t>
            </a:r>
            <a:endParaRPr sz="2000"/>
          </a:p>
          <a:p>
            <a:pPr indent="0" lvl="0" marL="0" rtl="0" algn="l">
              <a:spcBef>
                <a:spcPts val="0"/>
              </a:spcBef>
              <a:spcAft>
                <a:spcPts val="0"/>
              </a:spcAft>
              <a:buNone/>
            </a:pPr>
            <a:r>
              <a:t/>
            </a:r>
            <a:endParaRPr b="1"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3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 name="Google Shape;135;p30"/>
          <p:cNvSpPr txBox="1"/>
          <p:nvPr/>
        </p:nvSpPr>
        <p:spPr>
          <a:xfrm>
            <a:off x="507300" y="1179250"/>
            <a:ext cx="4821300" cy="3964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lang="en" sz="2400">
                <a:latin typeface="Calibri"/>
                <a:ea typeface="Calibri"/>
                <a:cs typeface="Calibri"/>
                <a:sym typeface="Calibri"/>
              </a:rPr>
              <a:t>Relational database</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SQL</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Order by Clause</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Aggregate functions</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Group by Clause</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Having Clause</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Object Relational Mapping</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Nested Queries</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Join Clause</a:t>
            </a:r>
            <a:endParaRPr sz="2400">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6" name="Google Shape;136;p3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 name="Google Shape;137;p30"/>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Calibri"/>
                <a:ea typeface="Calibri"/>
                <a:cs typeface="Calibri"/>
                <a:sym typeface="Calibri"/>
              </a:rPr>
              <a:t>Today’s Agenda</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3" name="Shape 423"/>
        <p:cNvGrpSpPr/>
        <p:nvPr/>
      </p:nvGrpSpPr>
      <p:grpSpPr>
        <a:xfrm>
          <a:off x="0" y="0"/>
          <a:ext cx="0" cy="0"/>
          <a:chOff x="0" y="0"/>
          <a:chExt cx="0" cy="0"/>
        </a:xfrm>
      </p:grpSpPr>
      <p:sp>
        <p:nvSpPr>
          <p:cNvPr id="424" name="Google Shape;424;p6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5" name="Google Shape;425;p6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6" name="Google Shape;426;p6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Order by Clause</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427" name="Google Shape;427;p6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Although the data can retrieved using select query, there is no ordering to it.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To display the data in any order, be it alphabetical, increasing or decreasing.</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In such cases </a:t>
            </a:r>
            <a:r>
              <a:rPr b="1" lang="en" sz="2000"/>
              <a:t>order by </a:t>
            </a:r>
            <a:r>
              <a:rPr lang="en" sz="2000"/>
              <a:t>clause is used to introduce a logic to display the retrieved data.</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As explained, </a:t>
            </a:r>
            <a:r>
              <a:rPr b="1" lang="en" sz="2000"/>
              <a:t>order by</a:t>
            </a:r>
            <a:r>
              <a:rPr lang="en" sz="2000"/>
              <a:t> clause sorts the given column of data either in ascending or descending order, also you can sort more than one column using 'order by' clause.</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1" name="Shape 431"/>
        <p:cNvGrpSpPr/>
        <p:nvPr/>
      </p:nvGrpSpPr>
      <p:grpSpPr>
        <a:xfrm>
          <a:off x="0" y="0"/>
          <a:ext cx="0" cy="0"/>
          <a:chOff x="0" y="0"/>
          <a:chExt cx="0" cy="0"/>
        </a:xfrm>
      </p:grpSpPr>
      <p:sp>
        <p:nvSpPr>
          <p:cNvPr id="432" name="Google Shape;432;p6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3" name="Google Shape;433;p6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4" name="Google Shape;434;p6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Order by Clause</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435" name="Google Shape;435;p67"/>
          <p:cNvPicPr preferRelativeResize="0"/>
          <p:nvPr/>
        </p:nvPicPr>
        <p:blipFill>
          <a:blip r:embed="rId4">
            <a:alphaModFix/>
          </a:blip>
          <a:stretch>
            <a:fillRect/>
          </a:stretch>
        </p:blipFill>
        <p:spPr>
          <a:xfrm>
            <a:off x="505888" y="636900"/>
            <a:ext cx="8132218" cy="45066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9" name="Shape 439"/>
        <p:cNvGrpSpPr/>
        <p:nvPr/>
      </p:nvGrpSpPr>
      <p:grpSpPr>
        <a:xfrm>
          <a:off x="0" y="0"/>
          <a:ext cx="0" cy="0"/>
          <a:chOff x="0" y="0"/>
          <a:chExt cx="0" cy="0"/>
        </a:xfrm>
      </p:grpSpPr>
      <p:sp>
        <p:nvSpPr>
          <p:cNvPr id="440" name="Google Shape;440;p6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1" name="Google Shape;441;p6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 name="Google Shape;442;p6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Aggregate functions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443" name="Google Shape;443;p6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You will often need to find aggregate values of certain variables like the average age, total salary of employees, the number of males or females etc.</a:t>
            </a:r>
            <a:endParaRPr sz="2000"/>
          </a:p>
          <a:p>
            <a:pPr indent="0" lvl="0" marL="0" rtl="0" algn="l">
              <a:spcBef>
                <a:spcPts val="0"/>
              </a:spcBef>
              <a:spcAft>
                <a:spcPts val="0"/>
              </a:spcAft>
              <a:buNone/>
            </a:pPr>
            <a:r>
              <a:rPr lang="en" sz="2000"/>
              <a:t> </a:t>
            </a:r>
            <a:endParaRPr sz="2000"/>
          </a:p>
          <a:p>
            <a:pPr indent="0" lvl="0" marL="0" rtl="0" algn="l">
              <a:spcBef>
                <a:spcPts val="0"/>
              </a:spcBef>
              <a:spcAft>
                <a:spcPts val="0"/>
              </a:spcAft>
              <a:buNone/>
            </a:pPr>
            <a:r>
              <a:rPr lang="en" sz="2000"/>
              <a:t>For which you need to calculate  sums, averages, finding highest and lowest, counting the records etc.</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rPr lang="en" sz="2000"/>
              <a:t>SQL provides various built-in functions for such operations. The functions used to generate collected reports are known as ‘</a:t>
            </a:r>
            <a:r>
              <a:rPr b="1" lang="en" sz="2000"/>
              <a:t>aggregate functions</a:t>
            </a:r>
            <a:r>
              <a:rPr lang="en" sz="2000"/>
              <a:t>’. </a:t>
            </a:r>
            <a:endParaRPr sz="2000"/>
          </a:p>
          <a:p>
            <a:pPr indent="0" lvl="0" marL="0" rtl="0" algn="l">
              <a:spcBef>
                <a:spcPts val="0"/>
              </a:spcBef>
              <a:spcAft>
                <a:spcPts val="0"/>
              </a:spcAft>
              <a:buClr>
                <a:schemeClr val="dk1"/>
              </a:buClr>
              <a:buSzPts val="1100"/>
              <a:buFont typeface="Arial"/>
              <a:buNone/>
            </a:pPr>
            <a:r>
              <a:t/>
            </a:r>
            <a:endParaRPr sz="20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7" name="Shape 447"/>
        <p:cNvGrpSpPr/>
        <p:nvPr/>
      </p:nvGrpSpPr>
      <p:grpSpPr>
        <a:xfrm>
          <a:off x="0" y="0"/>
          <a:ext cx="0" cy="0"/>
          <a:chOff x="0" y="0"/>
          <a:chExt cx="0" cy="0"/>
        </a:xfrm>
      </p:grpSpPr>
      <p:sp>
        <p:nvSpPr>
          <p:cNvPr id="448" name="Google Shape;448;p6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9" name="Google Shape;449;p6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0" name="Google Shape;450;p6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Aggregate functions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451" name="Google Shape;451;p6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The aggregate functions to calculate the average of all the values  in a column is done by using </a:t>
            </a:r>
            <a:r>
              <a:rPr b="1" lang="en" sz="2000">
                <a:solidFill>
                  <a:schemeClr val="dk1"/>
                </a:solidFill>
              </a:rPr>
              <a:t>avg(column_name)</a:t>
            </a:r>
            <a:r>
              <a:rPr lang="en" sz="2000">
                <a:solidFill>
                  <a:schemeClr val="dk1"/>
                </a:solidFill>
              </a:rPr>
              <a:t> and count the number of records in a column using </a:t>
            </a:r>
            <a:r>
              <a:rPr b="1" lang="en" sz="2000">
                <a:solidFill>
                  <a:schemeClr val="dk1"/>
                </a:solidFill>
              </a:rPr>
              <a:t>count(column_name)</a:t>
            </a:r>
            <a:r>
              <a:rPr lang="en" sz="2000">
                <a:solidFill>
                  <a:schemeClr val="dk1"/>
                </a:solidFill>
              </a:rPr>
              <a:t>.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In a similar way, SQL provides with other built-in functions:</a:t>
            </a:r>
            <a:endParaRPr sz="2000">
              <a:solidFill>
                <a:schemeClr val="dk1"/>
              </a:solidFill>
            </a:endParaRPr>
          </a:p>
          <a:p>
            <a:pPr indent="0" lvl="0" marL="0" rtl="0" algn="l">
              <a:spcBef>
                <a:spcPts val="0"/>
              </a:spcBef>
              <a:spcAft>
                <a:spcPts val="0"/>
              </a:spcAft>
              <a:buNone/>
            </a:pPr>
            <a:r>
              <a:rPr lang="en" sz="2000">
                <a:solidFill>
                  <a:schemeClr val="dk1"/>
                </a:solidFill>
              </a:rPr>
              <a:t>maximum - </a:t>
            </a:r>
            <a:r>
              <a:rPr b="1" lang="en" sz="2000">
                <a:solidFill>
                  <a:schemeClr val="dk1"/>
                </a:solidFill>
              </a:rPr>
              <a:t>max(column_name)</a:t>
            </a:r>
            <a:endParaRPr sz="2000">
              <a:solidFill>
                <a:schemeClr val="dk1"/>
              </a:solidFill>
            </a:endParaRPr>
          </a:p>
          <a:p>
            <a:pPr indent="0" lvl="0" marL="0" rtl="0" algn="l">
              <a:spcBef>
                <a:spcPts val="0"/>
              </a:spcBef>
              <a:spcAft>
                <a:spcPts val="0"/>
              </a:spcAft>
              <a:buNone/>
            </a:pPr>
            <a:r>
              <a:rPr lang="en" sz="2000">
                <a:solidFill>
                  <a:schemeClr val="dk1"/>
                </a:solidFill>
              </a:rPr>
              <a:t>minimum - </a:t>
            </a:r>
            <a:r>
              <a:rPr b="1" lang="en" sz="2000">
                <a:solidFill>
                  <a:schemeClr val="dk1"/>
                </a:solidFill>
              </a:rPr>
              <a:t>min(column_name)</a:t>
            </a:r>
            <a:endParaRPr sz="2000">
              <a:solidFill>
                <a:schemeClr val="dk1"/>
              </a:solidFill>
            </a:endParaRPr>
          </a:p>
          <a:p>
            <a:pPr indent="0" lvl="0" marL="0" rtl="0" algn="l">
              <a:spcBef>
                <a:spcPts val="0"/>
              </a:spcBef>
              <a:spcAft>
                <a:spcPts val="0"/>
              </a:spcAft>
              <a:buNone/>
            </a:pPr>
            <a:r>
              <a:rPr lang="en" sz="2000">
                <a:solidFill>
                  <a:schemeClr val="dk1"/>
                </a:solidFill>
              </a:rPr>
              <a:t>to calculate the total of values  in a column - </a:t>
            </a:r>
            <a:r>
              <a:rPr b="1" lang="en" sz="2000">
                <a:solidFill>
                  <a:schemeClr val="dk1"/>
                </a:solidFill>
              </a:rPr>
              <a:t>sum(column_name)</a:t>
            </a:r>
            <a:r>
              <a:rPr lang="en" sz="2000">
                <a:solidFill>
                  <a:schemeClr val="dk1"/>
                </a:solidFill>
              </a:rPr>
              <a:t> </a:t>
            </a:r>
            <a:endParaRPr sz="2000">
              <a:solidFill>
                <a:srgbClr val="333333"/>
              </a:solidFill>
              <a:highlight>
                <a:srgbClr val="F5F5F5"/>
              </a:highlight>
              <a:latin typeface="Merriweather"/>
              <a:ea typeface="Merriweather"/>
              <a:cs typeface="Merriweather"/>
              <a:sym typeface="Merriweath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5" name="Shape 455"/>
        <p:cNvGrpSpPr/>
        <p:nvPr/>
      </p:nvGrpSpPr>
      <p:grpSpPr>
        <a:xfrm>
          <a:off x="0" y="0"/>
          <a:ext cx="0" cy="0"/>
          <a:chOff x="0" y="0"/>
          <a:chExt cx="0" cy="0"/>
        </a:xfrm>
      </p:grpSpPr>
      <p:sp>
        <p:nvSpPr>
          <p:cNvPr id="456" name="Google Shape;456;p7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7" name="Google Shape;457;p7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8" name="Google Shape;458;p7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Aggregate functions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459" name="Google Shape;459;p70"/>
          <p:cNvPicPr preferRelativeResize="0"/>
          <p:nvPr/>
        </p:nvPicPr>
        <p:blipFill>
          <a:blip r:embed="rId4">
            <a:alphaModFix/>
          </a:blip>
          <a:stretch>
            <a:fillRect/>
          </a:stretch>
        </p:blipFill>
        <p:spPr>
          <a:xfrm>
            <a:off x="371675" y="636900"/>
            <a:ext cx="8400643" cy="4506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3" name="Shape 463"/>
        <p:cNvGrpSpPr/>
        <p:nvPr/>
      </p:nvGrpSpPr>
      <p:grpSpPr>
        <a:xfrm>
          <a:off x="0" y="0"/>
          <a:ext cx="0" cy="0"/>
          <a:chOff x="0" y="0"/>
          <a:chExt cx="0" cy="0"/>
        </a:xfrm>
      </p:grpSpPr>
      <p:sp>
        <p:nvSpPr>
          <p:cNvPr id="464" name="Google Shape;464;p7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5" name="Google Shape;465;p7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6" name="Google Shape;466;p7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Group by Clause</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467" name="Google Shape;467;p7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The group by clause is used essentially for creating </a:t>
            </a:r>
            <a:r>
              <a:rPr b="1" lang="en" sz="2000">
                <a:solidFill>
                  <a:schemeClr val="dk1"/>
                </a:solidFill>
              </a:rPr>
              <a:t>grouped</a:t>
            </a:r>
            <a:r>
              <a:rPr lang="en" sz="2000">
                <a:solidFill>
                  <a:schemeClr val="dk1"/>
                </a:solidFill>
              </a:rPr>
              <a:t> aggregation.</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What does that mean?</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Lets us take an example: You need to calculate average age of a class of students.</a:t>
            </a:r>
            <a:endParaRPr sz="2000">
              <a:solidFill>
                <a:schemeClr val="dk1"/>
              </a:solidFill>
            </a:endParaRPr>
          </a:p>
          <a:p>
            <a:pPr indent="0" lvl="0" marL="0" rtl="0" algn="l">
              <a:spcBef>
                <a:spcPts val="0"/>
              </a:spcBef>
              <a:spcAft>
                <a:spcPts val="0"/>
              </a:spcAft>
              <a:buNone/>
            </a:pPr>
            <a:r>
              <a:rPr lang="en" sz="2000">
                <a:solidFill>
                  <a:schemeClr val="dk1"/>
                </a:solidFill>
              </a:rPr>
              <a:t>This can simply be done by using aggregate average function, right?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But what if you have to calculate the average age of boys and girls separately for the same class?</a:t>
            </a:r>
            <a:endParaRPr sz="2000">
              <a:solidFill>
                <a:schemeClr val="dk1"/>
              </a:solidFill>
            </a:endParaRPr>
          </a:p>
          <a:p>
            <a:pPr indent="0" lvl="0" marL="0" rtl="0" algn="l">
              <a:spcBef>
                <a:spcPts val="0"/>
              </a:spcBef>
              <a:spcAft>
                <a:spcPts val="0"/>
              </a:spcAft>
              <a:buNone/>
            </a:pPr>
            <a:r>
              <a:rPr lang="en" sz="2000">
                <a:solidFill>
                  <a:schemeClr val="dk1"/>
                </a:solidFill>
              </a:rPr>
              <a:t>For such problem you need to calculate the average age separately.</a:t>
            </a:r>
            <a:endParaRPr sz="2000">
              <a:solidFill>
                <a:schemeClr val="dk1"/>
              </a:solidFill>
            </a:endParaRPr>
          </a:p>
          <a:p>
            <a:pPr indent="0" lvl="0" marL="0" rtl="0" algn="l">
              <a:spcBef>
                <a:spcPts val="0"/>
              </a:spcBef>
              <a:spcAft>
                <a:spcPts val="0"/>
              </a:spcAft>
              <a:buNone/>
            </a:pPr>
            <a:r>
              <a:rPr lang="en" sz="2000">
                <a:solidFill>
                  <a:schemeClr val="dk1"/>
                </a:solidFill>
              </a:rPr>
              <a:t>In other words, you are calculating average for each </a:t>
            </a:r>
            <a:r>
              <a:rPr b="1" lang="en" sz="2000">
                <a:solidFill>
                  <a:schemeClr val="dk1"/>
                </a:solidFill>
              </a:rPr>
              <a:t>group</a:t>
            </a:r>
            <a:endParaRPr b="1"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1" name="Shape 471"/>
        <p:cNvGrpSpPr/>
        <p:nvPr/>
      </p:nvGrpSpPr>
      <p:grpSpPr>
        <a:xfrm>
          <a:off x="0" y="0"/>
          <a:ext cx="0" cy="0"/>
          <a:chOff x="0" y="0"/>
          <a:chExt cx="0" cy="0"/>
        </a:xfrm>
      </p:grpSpPr>
      <p:sp>
        <p:nvSpPr>
          <p:cNvPr id="472" name="Google Shape;472;p7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3" name="Google Shape;473;p7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4" name="Google Shape;474;p7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Group</a:t>
            </a:r>
            <a:r>
              <a:rPr lang="en" sz="3000">
                <a:solidFill>
                  <a:schemeClr val="lt1"/>
                </a:solidFill>
                <a:latin typeface="Calibri"/>
                <a:ea typeface="Calibri"/>
                <a:cs typeface="Calibri"/>
                <a:sym typeface="Calibri"/>
              </a:rPr>
              <a:t> by Clause</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475" name="Google Shape;475;p7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The basic syntax of the 'group by' clause is as follows,</a:t>
            </a:r>
            <a:endParaRPr sz="2000"/>
          </a:p>
          <a:p>
            <a:pPr indent="0" lvl="0" marL="0" rtl="0" algn="l">
              <a:spcBef>
                <a:spcPts val="0"/>
              </a:spcBef>
              <a:spcAft>
                <a:spcPts val="0"/>
              </a:spcAft>
              <a:buNone/>
            </a:pPr>
            <a:r>
              <a:rPr lang="en" sz="2000"/>
              <a:t>select  column1, column2,..., aggregate function</a:t>
            </a:r>
            <a:endParaRPr sz="2000"/>
          </a:p>
          <a:p>
            <a:pPr indent="0" lvl="0" marL="0" rtl="0" algn="l">
              <a:spcBef>
                <a:spcPts val="0"/>
              </a:spcBef>
              <a:spcAft>
                <a:spcPts val="0"/>
              </a:spcAft>
              <a:buNone/>
            </a:pPr>
            <a:r>
              <a:rPr lang="en" sz="2000"/>
              <a:t>from table_name</a:t>
            </a:r>
            <a:endParaRPr sz="2000"/>
          </a:p>
          <a:p>
            <a:pPr indent="0" lvl="0" marL="0" rtl="0" algn="l">
              <a:spcBef>
                <a:spcPts val="0"/>
              </a:spcBef>
              <a:spcAft>
                <a:spcPts val="0"/>
              </a:spcAft>
              <a:buNone/>
            </a:pPr>
            <a:r>
              <a:rPr lang="en" sz="2000"/>
              <a:t>[where condition]</a:t>
            </a:r>
            <a:endParaRPr sz="2000"/>
          </a:p>
          <a:p>
            <a:pPr indent="0" lvl="0" marL="0" rtl="0" algn="l">
              <a:spcBef>
                <a:spcPts val="0"/>
              </a:spcBef>
              <a:spcAft>
                <a:spcPts val="0"/>
              </a:spcAft>
              <a:buNone/>
            </a:pPr>
            <a:r>
              <a:rPr b="1" lang="en" sz="2000"/>
              <a:t>group by</a:t>
            </a:r>
            <a:r>
              <a:rPr lang="en" sz="2000"/>
              <a:t> column1, column2 ...</a:t>
            </a:r>
            <a:endParaRPr sz="2000"/>
          </a:p>
          <a:p>
            <a:pPr indent="0" lvl="0" marL="0" rtl="0" algn="l">
              <a:spcBef>
                <a:spcPts val="0"/>
              </a:spcBef>
              <a:spcAft>
                <a:spcPts val="0"/>
              </a:spcAft>
              <a:buNone/>
            </a:pPr>
            <a:r>
              <a:rPr lang="en" sz="2000"/>
              <a:t>[order  by column1, column2 ....]</a:t>
            </a:r>
            <a:endParaRPr sz="20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2000">
                <a:solidFill>
                  <a:schemeClr val="dk1"/>
                </a:solidFill>
              </a:rPr>
              <a:t>Note: </a:t>
            </a:r>
            <a:r>
              <a:rPr lang="en" sz="2000">
                <a:solidFill>
                  <a:schemeClr val="dk1"/>
                </a:solidFill>
              </a:rPr>
              <a:t>The columns mentioned in 'select' instruction and 'group by' instruction </a:t>
            </a:r>
            <a:r>
              <a:rPr b="1" lang="en" sz="2000">
                <a:solidFill>
                  <a:schemeClr val="dk1"/>
                </a:solidFill>
              </a:rPr>
              <a:t>must remain the same</a:t>
            </a:r>
            <a:r>
              <a:rPr lang="en" sz="2000">
                <a:solidFill>
                  <a:schemeClr val="dk1"/>
                </a:solidFill>
              </a:rPr>
              <a:t>, else the query throws an error. Also, the 'group by' clause follows the 'where' clause, if any and precedes the 'order by' clause, if any.</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9" name="Shape 479"/>
        <p:cNvGrpSpPr/>
        <p:nvPr/>
      </p:nvGrpSpPr>
      <p:grpSpPr>
        <a:xfrm>
          <a:off x="0" y="0"/>
          <a:ext cx="0" cy="0"/>
          <a:chOff x="0" y="0"/>
          <a:chExt cx="0" cy="0"/>
        </a:xfrm>
      </p:grpSpPr>
      <p:sp>
        <p:nvSpPr>
          <p:cNvPr id="480" name="Google Shape;480;p7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1" name="Google Shape;481;p7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2" name="Google Shape;482;p7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Having</a:t>
            </a:r>
            <a:r>
              <a:rPr lang="en" sz="3000">
                <a:solidFill>
                  <a:schemeClr val="lt1"/>
                </a:solidFill>
                <a:latin typeface="Calibri"/>
                <a:ea typeface="Calibri"/>
                <a:cs typeface="Calibri"/>
                <a:sym typeface="Calibri"/>
              </a:rPr>
              <a:t> Clause</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483" name="Google Shape;483;p7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You remember the “</a:t>
            </a:r>
            <a:r>
              <a:rPr lang="en" sz="2000">
                <a:solidFill>
                  <a:schemeClr val="dk1"/>
                </a:solidFill>
              </a:rPr>
              <a:t>where”</a:t>
            </a:r>
            <a:r>
              <a:rPr lang="en" sz="2000">
                <a:solidFill>
                  <a:schemeClr val="dk1"/>
                </a:solidFill>
              </a:rPr>
              <a:t> clause and how it is used to filter the information based on the conditions.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There is a slight difference between “where” and “having” clause.</a:t>
            </a:r>
            <a:endParaRPr sz="2000">
              <a:solidFill>
                <a:schemeClr val="dk1"/>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 'having' clause is typically used when you have to apply a filter condition on an </a:t>
            </a:r>
            <a:r>
              <a:rPr b="1" lang="en" sz="2000"/>
              <a:t>aggregated</a:t>
            </a:r>
            <a:r>
              <a:rPr lang="en" sz="2000"/>
              <a:t> value. This is because the 'where' clause is applied before the aggregation takes place, and thus it is not useful when you want to apply a filter on an aggregated value.</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7" name="Shape 487"/>
        <p:cNvGrpSpPr/>
        <p:nvPr/>
      </p:nvGrpSpPr>
      <p:grpSpPr>
        <a:xfrm>
          <a:off x="0" y="0"/>
          <a:ext cx="0" cy="0"/>
          <a:chOff x="0" y="0"/>
          <a:chExt cx="0" cy="0"/>
        </a:xfrm>
      </p:grpSpPr>
      <p:sp>
        <p:nvSpPr>
          <p:cNvPr id="488" name="Google Shape;488;p7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9" name="Google Shape;489;p7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0" name="Google Shape;490;p7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Having Clause</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491" name="Google Shape;491;p7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It is important to understand </a:t>
            </a:r>
            <a:r>
              <a:rPr lang="en" sz="2000">
                <a:solidFill>
                  <a:schemeClr val="dk1"/>
                </a:solidFill>
              </a:rPr>
              <a:t>to avoid </a:t>
            </a:r>
            <a:r>
              <a:rPr lang="en" sz="2000">
                <a:solidFill>
                  <a:schemeClr val="dk1"/>
                </a:solidFill>
              </a:rPr>
              <a:t>getting confused between the 'having' and 'where' clauses.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For example, if you want to display the list of all employees having a salary &gt;= 30,000, you can use the where clause since there is no aggregation happening in this query. But if you want to display the list of all employees having a salary &lt;= the average salary, where avg() is the aggregation function, you'll have to use the 'having' clause.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5" name="Shape 495"/>
        <p:cNvGrpSpPr/>
        <p:nvPr/>
      </p:nvGrpSpPr>
      <p:grpSpPr>
        <a:xfrm>
          <a:off x="0" y="0"/>
          <a:ext cx="0" cy="0"/>
          <a:chOff x="0" y="0"/>
          <a:chExt cx="0" cy="0"/>
        </a:xfrm>
      </p:grpSpPr>
      <p:sp>
        <p:nvSpPr>
          <p:cNvPr id="496" name="Google Shape;496;p7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7" name="Google Shape;497;p7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8" name="Google Shape;498;p7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Having Clause</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499" name="Google Shape;499;p75"/>
          <p:cNvPicPr preferRelativeResize="0"/>
          <p:nvPr/>
        </p:nvPicPr>
        <p:blipFill>
          <a:blip r:embed="rId4">
            <a:alphaModFix/>
          </a:blip>
          <a:stretch>
            <a:fillRect/>
          </a:stretch>
        </p:blipFill>
        <p:spPr>
          <a:xfrm>
            <a:off x="387925" y="636900"/>
            <a:ext cx="8368162" cy="4506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3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3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 name="Google Shape;144;p3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145" name="Google Shape;145;p3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We have already developed a website with hard-coded information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But it is easy to understand why this method works only locally and not if you want to develop complex websites like Facebook where a different types of data have to be rendered according to the user.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Also storing data in files is not recommended as they are vulnerable to data corruption, data inconsistency </a:t>
            </a:r>
            <a:r>
              <a:rPr lang="en" sz="2000"/>
              <a:t>etc</a:t>
            </a:r>
            <a:r>
              <a:rPr lang="en"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Let us understand the complexity of the problem in more detail</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3" name="Shape 503"/>
        <p:cNvGrpSpPr/>
        <p:nvPr/>
      </p:nvGrpSpPr>
      <p:grpSpPr>
        <a:xfrm>
          <a:off x="0" y="0"/>
          <a:ext cx="0" cy="0"/>
          <a:chOff x="0" y="0"/>
          <a:chExt cx="0" cy="0"/>
        </a:xfrm>
      </p:grpSpPr>
      <p:sp>
        <p:nvSpPr>
          <p:cNvPr id="504" name="Google Shape;504;p7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5" name="Google Shape;505;p7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6" name="Google Shape;506;p7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Nested Queries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507" name="Google Shape;507;p7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a:t>
            </a:r>
            <a:r>
              <a:rPr lang="en" sz="2000"/>
              <a:t>ested queries are typically used when you have to select columns from one table based on filter conditions from another table. In such cases, you put a sub-query inside the 'where' clause instead of a certain value.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In other words, if you want to select columns 'a' and 'b' from table_1 and the condition is to be applied on table_2, then the general structure of the query will be:</a:t>
            </a:r>
            <a:endParaRPr sz="2000"/>
          </a:p>
          <a:p>
            <a:pPr indent="0" lvl="0" marL="0" rtl="0" algn="l">
              <a:spcBef>
                <a:spcPts val="0"/>
              </a:spcBef>
              <a:spcAft>
                <a:spcPts val="0"/>
              </a:spcAft>
              <a:buNone/>
            </a:pPr>
            <a:r>
              <a:rPr lang="en" sz="2000"/>
              <a:t>select a, b </a:t>
            </a:r>
            <a:endParaRPr sz="2000"/>
          </a:p>
          <a:p>
            <a:pPr indent="0" lvl="0" marL="0" rtl="0" algn="l">
              <a:spcBef>
                <a:spcPts val="0"/>
              </a:spcBef>
              <a:spcAft>
                <a:spcPts val="0"/>
              </a:spcAft>
              <a:buNone/>
            </a:pPr>
            <a:r>
              <a:rPr lang="en" sz="2000"/>
              <a:t>from table_1</a:t>
            </a:r>
            <a:endParaRPr sz="2000"/>
          </a:p>
          <a:p>
            <a:pPr indent="0" lvl="0" marL="0" rtl="0" algn="l">
              <a:lnSpc>
                <a:spcPct val="115000"/>
              </a:lnSpc>
              <a:spcBef>
                <a:spcPts val="0"/>
              </a:spcBef>
              <a:spcAft>
                <a:spcPts val="0"/>
              </a:spcAft>
              <a:buClr>
                <a:schemeClr val="dk1"/>
              </a:buClr>
              <a:buSzPts val="1100"/>
              <a:buFont typeface="Arial"/>
              <a:buNone/>
            </a:pPr>
            <a:r>
              <a:rPr lang="en" sz="2000"/>
              <a:t>where c = (select d from table_2 where e = x);</a:t>
            </a:r>
            <a:endParaRPr sz="2000"/>
          </a:p>
          <a:p>
            <a:pPr indent="0" lvl="0" marL="0" rtl="0" algn="l">
              <a:spcBef>
                <a:spcPts val="0"/>
              </a:spcBef>
              <a:spcAft>
                <a:spcPts val="0"/>
              </a:spcAft>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1" name="Shape 511"/>
        <p:cNvGrpSpPr/>
        <p:nvPr/>
      </p:nvGrpSpPr>
      <p:grpSpPr>
        <a:xfrm>
          <a:off x="0" y="0"/>
          <a:ext cx="0" cy="0"/>
          <a:chOff x="0" y="0"/>
          <a:chExt cx="0" cy="0"/>
        </a:xfrm>
      </p:grpSpPr>
      <p:sp>
        <p:nvSpPr>
          <p:cNvPr id="512" name="Google Shape;512;p7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3" name="Google Shape;513;p7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4" name="Google Shape;514;p7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Nested Queries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515" name="Google Shape;515;p7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t>The other typical use case of nested queries is when you have to apply a filter condition on an aggregated value, for example, display two columns a, b from table_1 such that a is greater than the average value of c:</a:t>
            </a:r>
            <a:endParaRPr sz="2000"/>
          </a:p>
          <a:p>
            <a:pPr indent="0" lvl="0" marL="0" rtl="0" algn="l">
              <a:lnSpc>
                <a:spcPct val="115000"/>
              </a:lnSpc>
              <a:spcBef>
                <a:spcPts val="1200"/>
              </a:spcBef>
              <a:spcAft>
                <a:spcPts val="0"/>
              </a:spcAft>
              <a:buNone/>
            </a:pPr>
            <a:r>
              <a:rPr lang="en" sz="2000"/>
              <a:t>select a, b</a:t>
            </a:r>
            <a:r>
              <a:rPr lang="en" sz="2000"/>
              <a:t> </a:t>
            </a:r>
            <a:endParaRPr sz="2000"/>
          </a:p>
          <a:p>
            <a:pPr indent="0" lvl="0" marL="0" rtl="0" algn="l">
              <a:lnSpc>
                <a:spcPct val="115000"/>
              </a:lnSpc>
              <a:spcBef>
                <a:spcPts val="0"/>
              </a:spcBef>
              <a:spcAft>
                <a:spcPts val="0"/>
              </a:spcAft>
              <a:buNone/>
            </a:pPr>
            <a:r>
              <a:rPr lang="en" sz="2000"/>
              <a:t>from table_1</a:t>
            </a:r>
            <a:endParaRPr sz="2000"/>
          </a:p>
          <a:p>
            <a:pPr indent="0" lvl="0" marL="0" rtl="0" algn="l">
              <a:lnSpc>
                <a:spcPct val="115000"/>
              </a:lnSpc>
              <a:spcBef>
                <a:spcPts val="0"/>
              </a:spcBef>
              <a:spcAft>
                <a:spcPts val="0"/>
              </a:spcAft>
              <a:buNone/>
            </a:pPr>
            <a:r>
              <a:rPr lang="en" sz="2000"/>
              <a:t>where a &gt; (select avg(c) from table_1);</a:t>
            </a:r>
            <a:endParaRPr sz="2000"/>
          </a:p>
          <a:p>
            <a:pPr indent="0" lvl="0" marL="0" rtl="0" algn="l">
              <a:lnSpc>
                <a:spcPct val="115000"/>
              </a:lnSpc>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9" name="Shape 519"/>
        <p:cNvGrpSpPr/>
        <p:nvPr/>
      </p:nvGrpSpPr>
      <p:grpSpPr>
        <a:xfrm>
          <a:off x="0" y="0"/>
          <a:ext cx="0" cy="0"/>
          <a:chOff x="0" y="0"/>
          <a:chExt cx="0" cy="0"/>
        </a:xfrm>
      </p:grpSpPr>
      <p:sp>
        <p:nvSpPr>
          <p:cNvPr id="520" name="Google Shape;520;p7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1" name="Google Shape;521;p7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2" name="Google Shape;522;p7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Nested Queries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523" name="Google Shape;523;p7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t>Do you notice nested queries are similar to another type of clause explained previously?</a:t>
            </a:r>
            <a:endParaRPr sz="2000"/>
          </a:p>
          <a:p>
            <a:pPr indent="0" lvl="0" marL="0" rtl="0" algn="l">
              <a:lnSpc>
                <a:spcPct val="115000"/>
              </a:lnSpc>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7" name="Shape 527"/>
        <p:cNvGrpSpPr/>
        <p:nvPr/>
      </p:nvGrpSpPr>
      <p:grpSpPr>
        <a:xfrm>
          <a:off x="0" y="0"/>
          <a:ext cx="0" cy="0"/>
          <a:chOff x="0" y="0"/>
          <a:chExt cx="0" cy="0"/>
        </a:xfrm>
      </p:grpSpPr>
      <p:sp>
        <p:nvSpPr>
          <p:cNvPr id="528" name="Google Shape;528;p7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9" name="Google Shape;529;p7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0" name="Google Shape;530;p7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Nested Queries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531" name="Google Shape;531;p7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t>Do you notice nested queries are similar to another type of clause explained previously?</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 sz="2000"/>
              <a:t>Yes, the nested queries behave in similar manner to </a:t>
            </a:r>
            <a:r>
              <a:rPr b="1" lang="en" sz="2000"/>
              <a:t>having </a:t>
            </a:r>
            <a:r>
              <a:rPr lang="en" sz="2000"/>
              <a:t>clause</a:t>
            </a:r>
            <a:endParaRPr sz="2000"/>
          </a:p>
          <a:p>
            <a:pPr indent="0" lvl="0" marL="0" rtl="0" algn="l">
              <a:lnSpc>
                <a:spcPct val="115000"/>
              </a:lnSpc>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5" name="Shape 535"/>
        <p:cNvGrpSpPr/>
        <p:nvPr/>
      </p:nvGrpSpPr>
      <p:grpSpPr>
        <a:xfrm>
          <a:off x="0" y="0"/>
          <a:ext cx="0" cy="0"/>
          <a:chOff x="0" y="0"/>
          <a:chExt cx="0" cy="0"/>
        </a:xfrm>
      </p:grpSpPr>
      <p:sp>
        <p:nvSpPr>
          <p:cNvPr id="536" name="Google Shape;536;p8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7" name="Google Shape;537;p8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8" name="Google Shape;538;p8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Joins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539" name="Google Shape;539;p8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Have you wondered how can one retrieve data from two different tables?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This can be easily done by using the concept of </a:t>
            </a:r>
            <a:r>
              <a:rPr b="1" lang="en" sz="2000"/>
              <a:t>joins</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 most common join is the </a:t>
            </a:r>
            <a:r>
              <a:rPr b="1" lang="en" sz="2000"/>
              <a:t>inner join</a:t>
            </a:r>
            <a:r>
              <a:rPr lang="en" sz="2000"/>
              <a:t>, which selects only those rows from two tables where the common column has the same value.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3" name="Shape 543"/>
        <p:cNvGrpSpPr/>
        <p:nvPr/>
      </p:nvGrpSpPr>
      <p:grpSpPr>
        <a:xfrm>
          <a:off x="0" y="0"/>
          <a:ext cx="0" cy="0"/>
          <a:chOff x="0" y="0"/>
          <a:chExt cx="0" cy="0"/>
        </a:xfrm>
      </p:grpSpPr>
      <p:sp>
        <p:nvSpPr>
          <p:cNvPr id="544" name="Google Shape;544;p8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5" name="Google Shape;545;p8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6" name="Google Shape;546;p8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Joins</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547" name="Google Shape;547;p8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The general structure of an inner join statement is as follows: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rPr lang="en" sz="2000"/>
              <a:t>select * </a:t>
            </a:r>
            <a:endParaRPr sz="2000"/>
          </a:p>
          <a:p>
            <a:pPr indent="0" lvl="0" marL="0" rtl="0" algn="l">
              <a:spcBef>
                <a:spcPts val="0"/>
              </a:spcBef>
              <a:spcAft>
                <a:spcPts val="0"/>
              </a:spcAft>
              <a:buNone/>
            </a:pPr>
            <a:r>
              <a:rPr lang="en" sz="2000"/>
              <a:t>from table_1 </a:t>
            </a:r>
            <a:r>
              <a:rPr b="1" lang="en" sz="2000"/>
              <a:t>inner join</a:t>
            </a:r>
            <a:r>
              <a:rPr lang="en" sz="2000"/>
              <a:t> table_2 </a:t>
            </a:r>
            <a:endParaRPr sz="2000"/>
          </a:p>
          <a:p>
            <a:pPr indent="0" lvl="0" marL="0" rtl="0" algn="just">
              <a:lnSpc>
                <a:spcPct val="115000"/>
              </a:lnSpc>
              <a:spcBef>
                <a:spcPts val="0"/>
              </a:spcBef>
              <a:spcAft>
                <a:spcPts val="0"/>
              </a:spcAft>
              <a:buNone/>
            </a:pPr>
            <a:r>
              <a:rPr lang="en" sz="2000"/>
              <a:t>on table_1.column_x = table_2.column_y;</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rPr lang="en" sz="2000"/>
              <a:t>The most important thing to remember while using joins is the </a:t>
            </a:r>
            <a:r>
              <a:rPr b="1" lang="en" sz="2000"/>
              <a:t>link condition</a:t>
            </a:r>
            <a:endParaRPr b="1" sz="2000"/>
          </a:p>
          <a:p>
            <a:pPr indent="0" lvl="0" marL="0" rtl="0" algn="just">
              <a:lnSpc>
                <a:spcPct val="115000"/>
              </a:lnSpc>
              <a:spcBef>
                <a:spcPts val="0"/>
              </a:spcBef>
              <a:spcAft>
                <a:spcPts val="0"/>
              </a:spcAft>
              <a:buNone/>
            </a:pPr>
            <a:r>
              <a:rPr lang="en" sz="2000"/>
              <a:t>i.e. on what columns do the two tables join each other.</a:t>
            </a:r>
            <a:endParaRPr sz="2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51" name="Shape 551"/>
        <p:cNvGrpSpPr/>
        <p:nvPr/>
      </p:nvGrpSpPr>
      <p:grpSpPr>
        <a:xfrm>
          <a:off x="0" y="0"/>
          <a:ext cx="0" cy="0"/>
          <a:chOff x="0" y="0"/>
          <a:chExt cx="0" cy="0"/>
        </a:xfrm>
      </p:grpSpPr>
      <p:sp>
        <p:nvSpPr>
          <p:cNvPr id="552" name="Google Shape;552;p82"/>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3" name="Google Shape;553;p82"/>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554" name="Google Shape;554;p82"/>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5" name="Google Shape;555;p82"/>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3"/>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1" name="Google Shape;561;p83"/>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562" name="Google Shape;562;p83"/>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3" name="Google Shape;563;p83"/>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4" name="Google Shape;564;p83"/>
          <p:cNvSpPr txBox="1"/>
          <p:nvPr/>
        </p:nvSpPr>
        <p:spPr>
          <a:xfrm>
            <a:off x="781050" y="427275"/>
            <a:ext cx="3022500" cy="21957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t>
            </a:r>
            <a:r>
              <a:rPr lang="en" sz="1800">
                <a:solidFill>
                  <a:srgbClr val="FFFFFF"/>
                </a:solidFill>
              </a:rPr>
              <a:t>Databases and ORMs</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a:t>
            </a:r>
            <a:r>
              <a:rPr b="0" i="0" lang="en" sz="1800" u="none" cap="none" strike="noStrike">
                <a:solidFill>
                  <a:srgbClr val="FFFFFF"/>
                </a:solidFill>
                <a:latin typeface="Arial"/>
                <a:ea typeface="Arial"/>
                <a:cs typeface="Arial"/>
                <a:sym typeface="Arial"/>
              </a:rPr>
              <a:t>Day </a:t>
            </a:r>
            <a:r>
              <a:rPr lang="en" sz="1800">
                <a:solidFill>
                  <a:srgbClr val="FFFFFF"/>
                </a:solidFill>
              </a:rPr>
              <a:t>2</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a:t>
            </a:r>
            <a:r>
              <a:rPr b="1" lang="en" sz="1800">
                <a:solidFill>
                  <a:srgbClr val="FFFFFF"/>
                </a:solidFill>
              </a:rPr>
              <a:t>Object Relational Mapping</a:t>
            </a:r>
            <a:endParaRPr b="1" i="0" sz="1800" u="none" cap="none" strike="noStrike">
              <a:solidFill>
                <a:srgbClr val="FFFFFF"/>
              </a:solidFill>
              <a:latin typeface="Arial"/>
              <a:ea typeface="Arial"/>
              <a:cs typeface="Arial"/>
              <a:sym typeface="Arial"/>
            </a:endParaRPr>
          </a:p>
        </p:txBody>
      </p:sp>
      <p:sp>
        <p:nvSpPr>
          <p:cNvPr id="565" name="Google Shape;565;p83"/>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9" name="Shape 569"/>
        <p:cNvGrpSpPr/>
        <p:nvPr/>
      </p:nvGrpSpPr>
      <p:grpSpPr>
        <a:xfrm>
          <a:off x="0" y="0"/>
          <a:ext cx="0" cy="0"/>
          <a:chOff x="0" y="0"/>
          <a:chExt cx="0" cy="0"/>
        </a:xfrm>
      </p:grpSpPr>
      <p:sp>
        <p:nvSpPr>
          <p:cNvPr id="570" name="Google Shape;570;p8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1" name="Google Shape;571;p84"/>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2" name="Google Shape;572;p84"/>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Time Allocation Summary</a:t>
            </a:r>
            <a:endParaRPr b="1" i="0" sz="2400" u="none" cap="none" strike="noStrike">
              <a:solidFill>
                <a:srgbClr val="FFFFFF"/>
              </a:solidFill>
              <a:latin typeface="Calibri"/>
              <a:ea typeface="Calibri"/>
              <a:cs typeface="Calibri"/>
              <a:sym typeface="Calibri"/>
            </a:endParaRPr>
          </a:p>
        </p:txBody>
      </p:sp>
      <p:graphicFrame>
        <p:nvGraphicFramePr>
          <p:cNvPr id="573" name="Google Shape;573;p84"/>
          <p:cNvGraphicFramePr/>
          <p:nvPr/>
        </p:nvGraphicFramePr>
        <p:xfrm>
          <a:off x="461525" y="895750"/>
          <a:ext cx="3000000" cy="3000000"/>
        </p:xfrm>
        <a:graphic>
          <a:graphicData uri="http://schemas.openxmlformats.org/drawingml/2006/table">
            <a:tbl>
              <a:tblPr bandRow="1" firstRow="1">
                <a:noFill/>
                <a:tableStyleId>{9A997541-12AC-4773-B4B8-FAE50F3DF881}</a:tableStyleId>
              </a:tblPr>
              <a:tblGrid>
                <a:gridCol w="2852775"/>
                <a:gridCol w="2852775"/>
                <a:gridCol w="2245325"/>
              </a:tblGrid>
              <a:tr h="3263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Quick Revision</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59</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60</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Introduction to JDBC API</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6</a:t>
                      </a:r>
                      <a:r>
                        <a:rPr lang="en">
                          <a:latin typeface="Arial"/>
                          <a:ea typeface="Arial"/>
                          <a:cs typeface="Arial"/>
                          <a:sym typeface="Arial"/>
                        </a:rPr>
                        <a:t>1-87</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Object Relational Mapping</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latin typeface="Arial"/>
                          <a:ea typeface="Arial"/>
                          <a:cs typeface="Arial"/>
                          <a:sym typeface="Arial"/>
                        </a:rPr>
                        <a:t>88-101</a:t>
                      </a:r>
                      <a:endParaRPr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Introduction to JPA</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102-118</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JPA Configuration</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119-130</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Repository Class</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rPr lang="en">
                          <a:latin typeface="Arial"/>
                          <a:ea typeface="Arial"/>
                          <a:cs typeface="Arial"/>
                          <a:sym typeface="Arial"/>
                        </a:rPr>
                        <a:t>131-135</a:t>
                      </a:r>
                      <a:endParaRPr>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None/>
                      </a:pPr>
                      <a:r>
                        <a:t/>
                      </a:r>
                      <a:endParaRPr sz="1400" u="none" cap="none" strike="noStrike">
                        <a:latin typeface="Arial"/>
                        <a:ea typeface="Arial"/>
                        <a:cs typeface="Arial"/>
                        <a:sym typeface="Arial"/>
                      </a:endParaRPr>
                    </a:p>
                  </a:txBody>
                  <a:tcPr marT="45725" marB="45725" marR="91450" marL="91450"/>
                </a:tc>
              </a:tr>
              <a:tr h="324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7" name="Shape 577"/>
        <p:cNvGrpSpPr/>
        <p:nvPr/>
      </p:nvGrpSpPr>
      <p:grpSpPr>
        <a:xfrm>
          <a:off x="0" y="0"/>
          <a:ext cx="0" cy="0"/>
          <a:chOff x="0" y="0"/>
          <a:chExt cx="0" cy="0"/>
        </a:xfrm>
      </p:grpSpPr>
      <p:sp>
        <p:nvSpPr>
          <p:cNvPr id="578" name="Google Shape;578;p8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9" name="Google Shape;579;p8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0" name="Google Shape;580;p8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Quick Revision</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581" name="Google Shape;581;p8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t>What is the difference between “where” clause and “having” clause?</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3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 name="Google Shape;151;p3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 name="Google Shape;152;p3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153" name="Google Shape;153;p3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Data inconsistency</a:t>
            </a:r>
            <a:r>
              <a:rPr lang="en" sz="2000"/>
              <a:t> is different and conflicting version of same data occurs at different place.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It occurs between file when similar data is kept in different format in two different files or when matching of data must be done between files.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For example if a customer record in the database has 2 home telephone numbers, consumers of the data will be unable to determine which phone numbers to use.</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5" name="Shape 585"/>
        <p:cNvGrpSpPr/>
        <p:nvPr/>
      </p:nvGrpSpPr>
      <p:grpSpPr>
        <a:xfrm>
          <a:off x="0" y="0"/>
          <a:ext cx="0" cy="0"/>
          <a:chOff x="0" y="0"/>
          <a:chExt cx="0" cy="0"/>
        </a:xfrm>
      </p:grpSpPr>
      <p:sp>
        <p:nvSpPr>
          <p:cNvPr id="586" name="Google Shape;586;p8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7" name="Google Shape;587;p86"/>
          <p:cNvSpPr txBox="1"/>
          <p:nvPr/>
        </p:nvSpPr>
        <p:spPr>
          <a:xfrm>
            <a:off x="507300" y="1179300"/>
            <a:ext cx="4821300" cy="3964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lang="en" sz="2400">
                <a:latin typeface="Calibri"/>
                <a:ea typeface="Calibri"/>
                <a:cs typeface="Calibri"/>
                <a:sym typeface="Calibri"/>
              </a:rPr>
              <a:t>Introduction to JDBC API</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Introduction to ORM</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Introduction to JPA</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Repository Class</a:t>
            </a:r>
            <a:endParaRPr sz="2400">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88" name="Google Shape;588;p8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9" name="Google Shape;589;p86"/>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Calibri"/>
                <a:ea typeface="Calibri"/>
                <a:cs typeface="Calibri"/>
                <a:sym typeface="Calibri"/>
              </a:rPr>
              <a:t>Today’s Agenda</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3" name="Shape 593"/>
        <p:cNvGrpSpPr/>
        <p:nvPr/>
      </p:nvGrpSpPr>
      <p:grpSpPr>
        <a:xfrm>
          <a:off x="0" y="0"/>
          <a:ext cx="0" cy="0"/>
          <a:chOff x="0" y="0"/>
          <a:chExt cx="0" cy="0"/>
        </a:xfrm>
      </p:grpSpPr>
      <p:sp>
        <p:nvSpPr>
          <p:cNvPr id="594" name="Google Shape;594;p8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5" name="Google Shape;595;p8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6" name="Google Shape;596;p8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597" name="Google Shape;597;p8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t>Object-relational mapping is a technique in which object-oriented programming languages, like Java, are used to convert data between ‘incompatible type systems’.</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rPr lang="en" sz="2000"/>
              <a:t>Here we will learn to implement JDBC (java database connectivity)</a:t>
            </a:r>
            <a:endParaRPr sz="2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1" name="Shape 601"/>
        <p:cNvGrpSpPr/>
        <p:nvPr/>
      </p:nvGrpSpPr>
      <p:grpSpPr>
        <a:xfrm>
          <a:off x="0" y="0"/>
          <a:ext cx="0" cy="0"/>
          <a:chOff x="0" y="0"/>
          <a:chExt cx="0" cy="0"/>
        </a:xfrm>
      </p:grpSpPr>
      <p:sp>
        <p:nvSpPr>
          <p:cNvPr id="602" name="Google Shape;602;p8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3" name="Google Shape;603;p8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4" name="Google Shape;604;p8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05" name="Google Shape;605;p8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t>Why do we need databases at all?</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rPr lang="en" sz="2000"/>
              <a:t>Well apart from a system to store data and implement functionalities, database system also helps in achieving ORM.</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rPr lang="en" sz="2000"/>
              <a:t>To understand more about database, we need to understand what a transaction in a database is.</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rPr lang="en" sz="2000"/>
              <a:t>A transaction represents a specific task or a logical unit of work performed on a database. It may consist of a set of simple operations to accomplish the given task in the context of a database.</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9" name="Shape 609"/>
        <p:cNvGrpSpPr/>
        <p:nvPr/>
      </p:nvGrpSpPr>
      <p:grpSpPr>
        <a:xfrm>
          <a:off x="0" y="0"/>
          <a:ext cx="0" cy="0"/>
          <a:chOff x="0" y="0"/>
          <a:chExt cx="0" cy="0"/>
        </a:xfrm>
      </p:grpSpPr>
      <p:sp>
        <p:nvSpPr>
          <p:cNvPr id="610" name="Google Shape;610;p8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1" name="Google Shape;611;p8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2" name="Google Shape;612;p8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13" name="Google Shape;613;p8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t>Consider a real-world example such as transferring money from one bank account to another account; this transaction is considered to be a single transaction that includes simple operations such as deducting the money from one account and adding it to another account.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Clr>
                <a:schemeClr val="dk1"/>
              </a:buClr>
              <a:buSzPts val="1100"/>
              <a:buFont typeface="Arial"/>
              <a:buNone/>
            </a:pPr>
            <a:r>
              <a:rPr lang="en" sz="2000"/>
              <a:t>In a similar way, a transaction in the database executes of one or more SQL queries to insert, access, update or delete records from the database to accomplish a specific task. </a:t>
            </a:r>
            <a:endParaRPr sz="2000"/>
          </a:p>
          <a:p>
            <a:pPr indent="0" lvl="0" marL="0" rtl="0" algn="just">
              <a:lnSpc>
                <a:spcPct val="115000"/>
              </a:lnSpc>
              <a:spcBef>
                <a:spcPts val="0"/>
              </a:spcBef>
              <a:spcAft>
                <a:spcPts val="0"/>
              </a:spcAft>
              <a:buNone/>
            </a:pPr>
            <a:r>
              <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7" name="Shape 617"/>
        <p:cNvGrpSpPr/>
        <p:nvPr/>
      </p:nvGrpSpPr>
      <p:grpSpPr>
        <a:xfrm>
          <a:off x="0" y="0"/>
          <a:ext cx="0" cy="0"/>
          <a:chOff x="0" y="0"/>
          <a:chExt cx="0" cy="0"/>
        </a:xfrm>
      </p:grpSpPr>
      <p:sp>
        <p:nvSpPr>
          <p:cNvPr id="618" name="Google Shape;618;p9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9" name="Google Shape;619;p9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0" name="Google Shape;620;p9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21" name="Google Shape;621;p9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Each transaction in the database must follow the ACID principle. The components of the ACID principle are as follows:</a:t>
            </a:r>
            <a:endParaRPr sz="2000">
              <a:solidFill>
                <a:schemeClr val="dk1"/>
              </a:solidFill>
            </a:endParaRPr>
          </a:p>
          <a:p>
            <a:pPr indent="0" lvl="0" marL="0" rtl="0" algn="l">
              <a:lnSpc>
                <a:spcPct val="115000"/>
              </a:lnSpc>
              <a:spcBef>
                <a:spcPts val="1200"/>
              </a:spcBef>
              <a:spcAft>
                <a:spcPts val="1200"/>
              </a:spcAft>
              <a:buNone/>
            </a:pPr>
            <a:r>
              <a:rPr b="1" lang="en" sz="2000">
                <a:solidFill>
                  <a:schemeClr val="dk1"/>
                </a:solidFill>
              </a:rPr>
              <a:t>Atomicity</a:t>
            </a:r>
            <a:r>
              <a:rPr lang="en" sz="2000">
                <a:solidFill>
                  <a:schemeClr val="dk1"/>
                </a:solidFill>
              </a:rPr>
              <a:t> - Treat the transaction as an atomic unit. Either all the operations related to the specific transaction are executed or none of its operations is executed. You cannot partially implement some of its operations and leave the other operations unimplemented.</a:t>
            </a:r>
            <a:endParaRPr sz="20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5" name="Shape 625"/>
        <p:cNvGrpSpPr/>
        <p:nvPr/>
      </p:nvGrpSpPr>
      <p:grpSpPr>
        <a:xfrm>
          <a:off x="0" y="0"/>
          <a:ext cx="0" cy="0"/>
          <a:chOff x="0" y="0"/>
          <a:chExt cx="0" cy="0"/>
        </a:xfrm>
      </p:grpSpPr>
      <p:sp>
        <p:nvSpPr>
          <p:cNvPr id="626" name="Google Shape;626;p9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7" name="Google Shape;627;p9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8" name="Google Shape;628;p9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29" name="Google Shape;629;p9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If you consider the above example of money transfer between two bank accounts, the whole transaction of money transfer from one account to another account should happen as a whole and cannot partially implement either any one of the operations such as:</a:t>
            </a:r>
            <a:endParaRPr sz="2000">
              <a:solidFill>
                <a:schemeClr val="dk1"/>
              </a:solidFill>
            </a:endParaRPr>
          </a:p>
          <a:p>
            <a:pPr indent="-298450" lvl="0" marL="457200" rtl="0" algn="just">
              <a:lnSpc>
                <a:spcPct val="115000"/>
              </a:lnSpc>
              <a:spcBef>
                <a:spcPts val="1200"/>
              </a:spcBef>
              <a:spcAft>
                <a:spcPts val="0"/>
              </a:spcAft>
              <a:buClr>
                <a:schemeClr val="dk1"/>
              </a:buClr>
              <a:buSzPts val="1100"/>
              <a:buChar char="●"/>
            </a:pPr>
            <a:r>
              <a:rPr lang="en" sz="2000">
                <a:solidFill>
                  <a:schemeClr val="dk1"/>
                </a:solidFill>
              </a:rPr>
              <a:t>Deducting the money from one account</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Adding the money to another account</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3" name="Shape 633"/>
        <p:cNvGrpSpPr/>
        <p:nvPr/>
      </p:nvGrpSpPr>
      <p:grpSpPr>
        <a:xfrm>
          <a:off x="0" y="0"/>
          <a:ext cx="0" cy="0"/>
          <a:chOff x="0" y="0"/>
          <a:chExt cx="0" cy="0"/>
        </a:xfrm>
      </p:grpSpPr>
      <p:sp>
        <p:nvSpPr>
          <p:cNvPr id="634" name="Google Shape;634;p9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5" name="Google Shape;635;p9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6" name="Google Shape;636;p9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37" name="Google Shape;637;p9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Consistency</a:t>
            </a:r>
            <a:r>
              <a:rPr lang="en" sz="2000">
                <a:solidFill>
                  <a:schemeClr val="dk1"/>
                </a:solidFill>
              </a:rPr>
              <a:t> - The database must be in a consistent state before and after the transaction. Consistent state, here, means that the data residing in the database must follow all the constraints and set rules in the database before and after the transaction.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For example: An account A having balance ₹500 transfers ₹100 to two accounts B and C. If the transaction is not consistent with the balance, both accounts get ₹100 but balance for A remains ₹300 instead of ₹200. Therefore before second transaction, the system must be consistent for first transaction.</a:t>
            </a:r>
            <a:endParaRPr sz="20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1" name="Shape 641"/>
        <p:cNvGrpSpPr/>
        <p:nvPr/>
      </p:nvGrpSpPr>
      <p:grpSpPr>
        <a:xfrm>
          <a:off x="0" y="0"/>
          <a:ext cx="0" cy="0"/>
          <a:chOff x="0" y="0"/>
          <a:chExt cx="0" cy="0"/>
        </a:xfrm>
      </p:grpSpPr>
      <p:sp>
        <p:nvSpPr>
          <p:cNvPr id="642" name="Google Shape;642;p9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3" name="Google Shape;643;p9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4" name="Google Shape;644;p9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45" name="Google Shape;645;p9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2000">
                <a:solidFill>
                  <a:schemeClr val="dk1"/>
                </a:solidFill>
              </a:rPr>
              <a:t>Isolation</a:t>
            </a:r>
            <a:r>
              <a:rPr lang="en" sz="2000">
                <a:solidFill>
                  <a:schemeClr val="dk1"/>
                </a:solidFill>
              </a:rPr>
              <a:t> - Since multiple transactions may be attempting to make changes in the database simultaneously, each transaction must be carried out independently of other transactions. The end result of concurrent transactions in the databases should be the same as when the same set of transactions are executed sequentially. This avoids inconsistency arising due to the concurrent transactions.</a:t>
            </a:r>
            <a:endParaRPr b="1" sz="20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9" name="Shape 649"/>
        <p:cNvGrpSpPr/>
        <p:nvPr/>
      </p:nvGrpSpPr>
      <p:grpSpPr>
        <a:xfrm>
          <a:off x="0" y="0"/>
          <a:ext cx="0" cy="0"/>
          <a:chOff x="0" y="0"/>
          <a:chExt cx="0" cy="0"/>
        </a:xfrm>
      </p:grpSpPr>
      <p:sp>
        <p:nvSpPr>
          <p:cNvPr id="650" name="Google Shape;650;p9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1" name="Google Shape;651;p9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2" name="Google Shape;652;p9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53" name="Google Shape;653;p9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chemeClr val="dk1"/>
                </a:solidFill>
              </a:rPr>
              <a:t>For example, If a bank account is credited with similar amount ‘x’ from different sources at the same time, this can be considered as concurrent transactions. Finally, the account needs to be credited with total ‘2x’ amount considering each transaction independently in isolation</a:t>
            </a:r>
            <a:endParaRPr sz="2000">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7" name="Shape 657"/>
        <p:cNvGrpSpPr/>
        <p:nvPr/>
      </p:nvGrpSpPr>
      <p:grpSpPr>
        <a:xfrm>
          <a:off x="0" y="0"/>
          <a:ext cx="0" cy="0"/>
          <a:chOff x="0" y="0"/>
          <a:chExt cx="0" cy="0"/>
        </a:xfrm>
      </p:grpSpPr>
      <p:sp>
        <p:nvSpPr>
          <p:cNvPr id="658" name="Google Shape;658;p9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9" name="Google Shape;659;p9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0" name="Google Shape;660;p9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61" name="Google Shape;661;p9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In a multiprogramming environment where multiple transactions can be executed simultaneously, it is highly important to control the concurrency of transactions. We have concurrency control protocols to ensure atomicity, isolation, and serializability of concurrent transactions.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This is done by the principle of locks.</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When one transaction is being processed by the database, it is locked for any other processes, thereby maintaining consistency in the database.</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After the transaction is completed, the lock is released and the database is available for other processes.</a:t>
            </a:r>
            <a:endParaRPr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 name="Shape 157"/>
        <p:cNvGrpSpPr/>
        <p:nvPr/>
      </p:nvGrpSpPr>
      <p:grpSpPr>
        <a:xfrm>
          <a:off x="0" y="0"/>
          <a:ext cx="0" cy="0"/>
          <a:chOff x="0" y="0"/>
          <a:chExt cx="0" cy="0"/>
        </a:xfrm>
      </p:grpSpPr>
      <p:sp>
        <p:nvSpPr>
          <p:cNvPr id="158" name="Google Shape;158;p3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 name="Google Shape;159;p3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 name="Google Shape;160;p3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161" name="Google Shape;161;p3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Data integrity</a:t>
            </a:r>
            <a:r>
              <a:rPr lang="en" sz="2000">
                <a:solidFill>
                  <a:schemeClr val="dk1"/>
                </a:solidFill>
              </a:rPr>
              <a:t> is the maintenance of, and the assurance of the accuracy and consistency of</a:t>
            </a:r>
            <a:r>
              <a:rPr lang="en" sz="2000">
                <a:solidFill>
                  <a:schemeClr val="dk1"/>
                </a:solidFill>
                <a:uFill>
                  <a:noFill/>
                </a:uFill>
                <a:hlinkClick r:id="rId4">
                  <a:extLst>
                    <a:ext uri="{A12FA001-AC4F-418D-AE19-62706E023703}">
                      <ahyp:hlinkClr val="tx"/>
                    </a:ext>
                  </a:extLst>
                </a:hlinkClick>
              </a:rPr>
              <a:t> </a:t>
            </a:r>
            <a:r>
              <a:rPr lang="en" sz="2000"/>
              <a:t>data </a:t>
            </a:r>
            <a:r>
              <a:rPr lang="en" sz="2000">
                <a:solidFill>
                  <a:schemeClr val="dk1"/>
                </a:solidFill>
              </a:rPr>
              <a:t>over its entire life-cycle, and is a critical aspect to the design, implementation and usage of any system which stores, processes, or retrieves data.</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5" name="Shape 665"/>
        <p:cNvGrpSpPr/>
        <p:nvPr/>
      </p:nvGrpSpPr>
      <p:grpSpPr>
        <a:xfrm>
          <a:off x="0" y="0"/>
          <a:ext cx="0" cy="0"/>
          <a:chOff x="0" y="0"/>
          <a:chExt cx="0" cy="0"/>
        </a:xfrm>
      </p:grpSpPr>
      <p:sp>
        <p:nvSpPr>
          <p:cNvPr id="666" name="Google Shape;666;p9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7" name="Google Shape;667;p9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8" name="Google Shape;668;p9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69" name="Google Shape;669;p9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2000">
                <a:solidFill>
                  <a:schemeClr val="dk1"/>
                </a:solidFill>
              </a:rPr>
              <a:t>Durability</a:t>
            </a:r>
            <a:r>
              <a:rPr lang="en" sz="2000">
                <a:solidFill>
                  <a:schemeClr val="dk1"/>
                </a:solidFill>
              </a:rPr>
              <a:t> - The database must be durable enough to hold all the latest updates even at the time of a system failure. Suppose you are making changes to the database and the system fails without the data being stored on a disk, the data should be updated once the system comes back online.</a:t>
            </a:r>
            <a:endParaRPr sz="20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3" name="Shape 673"/>
        <p:cNvGrpSpPr/>
        <p:nvPr/>
      </p:nvGrpSpPr>
      <p:grpSpPr>
        <a:xfrm>
          <a:off x="0" y="0"/>
          <a:ext cx="0" cy="0"/>
          <a:chOff x="0" y="0"/>
          <a:chExt cx="0" cy="0"/>
        </a:xfrm>
      </p:grpSpPr>
      <p:sp>
        <p:nvSpPr>
          <p:cNvPr id="674" name="Google Shape;674;p9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5" name="Google Shape;675;p9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6" name="Google Shape;676;p9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77" name="Google Shape;677;p9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ROLLBACK is a very important feature used to undo transactions that have not already been saved to the database.</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When system fails then the transaction gets rolled back. </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For eg: When we go to ATM and we do a transaction, sometimes because of the system failure we don't get our money but it debits from our account, but after sometime it gets credited again. This is functionality of rollback.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If transaction doesn't commit then it gets rolled back.</a:t>
            </a:r>
            <a:endParaRPr sz="20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1" name="Shape 681"/>
        <p:cNvGrpSpPr/>
        <p:nvPr/>
      </p:nvGrpSpPr>
      <p:grpSpPr>
        <a:xfrm>
          <a:off x="0" y="0"/>
          <a:ext cx="0" cy="0"/>
          <a:chOff x="0" y="0"/>
          <a:chExt cx="0" cy="0"/>
        </a:xfrm>
      </p:grpSpPr>
      <p:sp>
        <p:nvSpPr>
          <p:cNvPr id="682" name="Google Shape;682;p9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3" name="Google Shape;683;p9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4" name="Google Shape;684;p9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85" name="Google Shape;685;p9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Now let us understand what JDBC API is</a:t>
            </a:r>
            <a:endParaRPr sz="2000">
              <a:solidFill>
                <a:schemeClr val="dk1"/>
              </a:solidFill>
            </a:endParaRPr>
          </a:p>
          <a:p>
            <a:pPr indent="0" lvl="0" marL="0" rtl="0" algn="l">
              <a:lnSpc>
                <a:spcPct val="115000"/>
              </a:lnSpc>
              <a:spcBef>
                <a:spcPts val="1200"/>
              </a:spcBef>
              <a:spcAft>
                <a:spcPts val="0"/>
              </a:spcAft>
              <a:buNone/>
            </a:pPr>
            <a:r>
              <a:rPr lang="en" sz="2000">
                <a:solidFill>
                  <a:schemeClr val="dk1"/>
                </a:solidFill>
              </a:rPr>
              <a:t>JDBC (Java Database Connectivity) is an Application Program Interface (API) provided by Java.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JDBC API acts as a middle layer interface between the Java application and the database. JDBC API requires drivers, which are basically Java programs or files, to connect with the database.</a:t>
            </a:r>
            <a:endParaRPr sz="20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9" name="Shape 689"/>
        <p:cNvGrpSpPr/>
        <p:nvPr/>
      </p:nvGrpSpPr>
      <p:grpSpPr>
        <a:xfrm>
          <a:off x="0" y="0"/>
          <a:ext cx="0" cy="0"/>
          <a:chOff x="0" y="0"/>
          <a:chExt cx="0" cy="0"/>
        </a:xfrm>
      </p:grpSpPr>
      <p:sp>
        <p:nvSpPr>
          <p:cNvPr id="690" name="Google Shape;690;p9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1" name="Google Shape;691;p9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2" name="Google Shape;692;p9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693" name="Google Shape;693;p9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JDBC drivers:</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The application and databases are incompatible interfaces i.e., the application is written in Java but you would need to use SQL to interact with the database. Therefore, we need the JDBC driver to connect the JDBC API and database. JDBC drivers are JAR files which translate the instructions and information for both the application and the database. JDBC drivers implement the connection to the database and also implement a protocol to transfer the query and the result between the JDBC API and the database. Each database comes with its own JDBC driver to connect with the JDBC.</a:t>
            </a:r>
            <a:endParaRPr sz="20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7" name="Shape 697"/>
        <p:cNvGrpSpPr/>
        <p:nvPr/>
      </p:nvGrpSpPr>
      <p:grpSpPr>
        <a:xfrm>
          <a:off x="0" y="0"/>
          <a:ext cx="0" cy="0"/>
          <a:chOff x="0" y="0"/>
          <a:chExt cx="0" cy="0"/>
        </a:xfrm>
      </p:grpSpPr>
      <p:sp>
        <p:nvSpPr>
          <p:cNvPr id="698" name="Google Shape;698;p10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9" name="Google Shape;699;p10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0" name="Google Shape;700;p10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701" name="Google Shape;701;p10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2000">
              <a:solidFill>
                <a:schemeClr val="dk1"/>
              </a:solidFill>
            </a:endParaRPr>
          </a:p>
        </p:txBody>
      </p:sp>
      <p:pic>
        <p:nvPicPr>
          <p:cNvPr id="702" name="Google Shape;702;p100"/>
          <p:cNvPicPr preferRelativeResize="0"/>
          <p:nvPr/>
        </p:nvPicPr>
        <p:blipFill>
          <a:blip r:embed="rId4">
            <a:alphaModFix/>
          </a:blip>
          <a:stretch>
            <a:fillRect/>
          </a:stretch>
        </p:blipFill>
        <p:spPr>
          <a:xfrm>
            <a:off x="385950" y="636900"/>
            <a:ext cx="8372107" cy="45130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 name="Shape 706"/>
        <p:cNvGrpSpPr/>
        <p:nvPr/>
      </p:nvGrpSpPr>
      <p:grpSpPr>
        <a:xfrm>
          <a:off x="0" y="0"/>
          <a:ext cx="0" cy="0"/>
          <a:chOff x="0" y="0"/>
          <a:chExt cx="0" cy="0"/>
        </a:xfrm>
      </p:grpSpPr>
      <p:sp>
        <p:nvSpPr>
          <p:cNvPr id="707" name="Google Shape;707;p10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8" name="Google Shape;708;p10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9" name="Google Shape;709;p10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710" name="Google Shape;710;p10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JDBC driver helps to basically manage the following three operations:</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Connect to the database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Send queries to the database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Retrieve and process the results received from the database in answer to the client’s query.</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4" name="Shape 714"/>
        <p:cNvGrpSpPr/>
        <p:nvPr/>
      </p:nvGrpSpPr>
      <p:grpSpPr>
        <a:xfrm>
          <a:off x="0" y="0"/>
          <a:ext cx="0" cy="0"/>
          <a:chOff x="0" y="0"/>
          <a:chExt cx="0" cy="0"/>
        </a:xfrm>
      </p:grpSpPr>
      <p:sp>
        <p:nvSpPr>
          <p:cNvPr id="715" name="Google Shape;715;p10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6" name="Google Shape;716;p10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7" name="Google Shape;717;p10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718" name="Google Shape;718;p10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Now that you have an idea about JDBC API, the next step is to understand and write the code to establish a connection with the database using JDBC API.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Here we will create a ‘posts’ table manually in a PostgreSQL database using pgAdmin III UI and add the PostgreSQL driver dependency in pom.xml file to download all the required JAR files, using which we can connect to and interact with the PostgreSQL database from a Java program.</a:t>
            </a:r>
            <a:endParaRPr sz="20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2" name="Shape 722"/>
        <p:cNvGrpSpPr/>
        <p:nvPr/>
      </p:nvGrpSpPr>
      <p:grpSpPr>
        <a:xfrm>
          <a:off x="0" y="0"/>
          <a:ext cx="0" cy="0"/>
          <a:chOff x="0" y="0"/>
          <a:chExt cx="0" cy="0"/>
        </a:xfrm>
      </p:grpSpPr>
      <p:sp>
        <p:nvSpPr>
          <p:cNvPr id="723" name="Google Shape;723;p10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4" name="Google Shape;724;p10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5" name="Google Shape;725;p10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726" name="Google Shape;726;p103"/>
          <p:cNvPicPr preferRelativeResize="0"/>
          <p:nvPr/>
        </p:nvPicPr>
        <p:blipFill>
          <a:blip r:embed="rId4">
            <a:alphaModFix/>
          </a:blip>
          <a:stretch>
            <a:fillRect/>
          </a:stretch>
        </p:blipFill>
        <p:spPr>
          <a:xfrm>
            <a:off x="413725" y="636900"/>
            <a:ext cx="8316547" cy="44917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0" name="Shape 730"/>
        <p:cNvGrpSpPr/>
        <p:nvPr/>
      </p:nvGrpSpPr>
      <p:grpSpPr>
        <a:xfrm>
          <a:off x="0" y="0"/>
          <a:ext cx="0" cy="0"/>
          <a:chOff x="0" y="0"/>
          <a:chExt cx="0" cy="0"/>
        </a:xfrm>
      </p:grpSpPr>
      <p:sp>
        <p:nvSpPr>
          <p:cNvPr id="731" name="Google Shape;731;p10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10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3" name="Google Shape;733;p10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734" name="Google Shape;734;p104"/>
          <p:cNvPicPr preferRelativeResize="0"/>
          <p:nvPr/>
        </p:nvPicPr>
        <p:blipFill>
          <a:blip r:embed="rId4">
            <a:alphaModFix/>
          </a:blip>
          <a:stretch>
            <a:fillRect/>
          </a:stretch>
        </p:blipFill>
        <p:spPr>
          <a:xfrm>
            <a:off x="387925" y="636900"/>
            <a:ext cx="8368138" cy="45066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8" name="Shape 738"/>
        <p:cNvGrpSpPr/>
        <p:nvPr/>
      </p:nvGrpSpPr>
      <p:grpSpPr>
        <a:xfrm>
          <a:off x="0" y="0"/>
          <a:ext cx="0" cy="0"/>
          <a:chOff x="0" y="0"/>
          <a:chExt cx="0" cy="0"/>
        </a:xfrm>
      </p:grpSpPr>
      <p:sp>
        <p:nvSpPr>
          <p:cNvPr id="739" name="Google Shape;739;p10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 name="Google Shape;740;p10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1" name="Google Shape;741;p10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742" name="Google Shape;742;p105"/>
          <p:cNvPicPr preferRelativeResize="0"/>
          <p:nvPr/>
        </p:nvPicPr>
        <p:blipFill>
          <a:blip r:embed="rId4">
            <a:alphaModFix/>
          </a:blip>
          <a:stretch>
            <a:fillRect/>
          </a:stretch>
        </p:blipFill>
        <p:spPr>
          <a:xfrm>
            <a:off x="396000" y="636900"/>
            <a:ext cx="8352005" cy="450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3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7" name="Google Shape;167;p3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8" name="Google Shape;168;p3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169" name="Google Shape;169;p3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By employing file based system for storing data, the application would be prone to all such problems:</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Data Redundancy</a:t>
            </a:r>
            <a:endParaRPr sz="2000"/>
          </a:p>
          <a:p>
            <a:pPr indent="-355600" lvl="0" marL="457200" rtl="0" algn="l">
              <a:spcBef>
                <a:spcPts val="0"/>
              </a:spcBef>
              <a:spcAft>
                <a:spcPts val="0"/>
              </a:spcAft>
              <a:buSzPts val="2000"/>
              <a:buChar char="●"/>
            </a:pPr>
            <a:r>
              <a:rPr lang="en" sz="2000"/>
              <a:t>Data inconsistency</a:t>
            </a:r>
            <a:endParaRPr sz="2000"/>
          </a:p>
          <a:p>
            <a:pPr indent="-355600" lvl="0" marL="457200" rtl="0" algn="l">
              <a:spcBef>
                <a:spcPts val="0"/>
              </a:spcBef>
              <a:spcAft>
                <a:spcPts val="0"/>
              </a:spcAft>
              <a:buSzPts val="2000"/>
              <a:buChar char="●"/>
            </a:pPr>
            <a:r>
              <a:rPr lang="en" sz="2000"/>
              <a:t>Atomicity issues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DBMS system addresses all these problems to provide a practical solution.</a:t>
            </a:r>
            <a:endParaRPr sz="2000"/>
          </a:p>
          <a:p>
            <a:pPr indent="0" lvl="0" marL="0" rtl="0" algn="l">
              <a:spcBef>
                <a:spcPts val="0"/>
              </a:spcBef>
              <a:spcAft>
                <a:spcPts val="0"/>
              </a:spcAft>
              <a:buNone/>
            </a:pPr>
            <a:r>
              <a:rPr lang="en" sz="2000"/>
              <a:t> </a:t>
            </a:r>
            <a:endParaRPr sz="2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6" name="Shape 746"/>
        <p:cNvGrpSpPr/>
        <p:nvPr/>
      </p:nvGrpSpPr>
      <p:grpSpPr>
        <a:xfrm>
          <a:off x="0" y="0"/>
          <a:ext cx="0" cy="0"/>
          <a:chOff x="0" y="0"/>
          <a:chExt cx="0" cy="0"/>
        </a:xfrm>
      </p:grpSpPr>
      <p:sp>
        <p:nvSpPr>
          <p:cNvPr id="747" name="Google Shape;747;p10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 name="Google Shape;748;p10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9" name="Google Shape;749;p10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750" name="Google Shape;750;p106"/>
          <p:cNvPicPr preferRelativeResize="0"/>
          <p:nvPr/>
        </p:nvPicPr>
        <p:blipFill>
          <a:blip r:embed="rId4">
            <a:alphaModFix/>
          </a:blip>
          <a:stretch>
            <a:fillRect/>
          </a:stretch>
        </p:blipFill>
        <p:spPr>
          <a:xfrm>
            <a:off x="391950" y="636900"/>
            <a:ext cx="8360083" cy="45066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4" name="Shape 754"/>
        <p:cNvGrpSpPr/>
        <p:nvPr/>
      </p:nvGrpSpPr>
      <p:grpSpPr>
        <a:xfrm>
          <a:off x="0" y="0"/>
          <a:ext cx="0" cy="0"/>
          <a:chOff x="0" y="0"/>
          <a:chExt cx="0" cy="0"/>
        </a:xfrm>
      </p:grpSpPr>
      <p:sp>
        <p:nvSpPr>
          <p:cNvPr id="755" name="Google Shape;755;p10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 name="Google Shape;756;p10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7" name="Google Shape;757;p10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758" name="Google Shape;758;p107"/>
          <p:cNvPicPr preferRelativeResize="0"/>
          <p:nvPr/>
        </p:nvPicPr>
        <p:blipFill>
          <a:blip r:embed="rId4">
            <a:alphaModFix/>
          </a:blip>
          <a:stretch>
            <a:fillRect/>
          </a:stretch>
        </p:blipFill>
        <p:spPr>
          <a:xfrm>
            <a:off x="387925" y="636900"/>
            <a:ext cx="8368162" cy="45066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2" name="Shape 762"/>
        <p:cNvGrpSpPr/>
        <p:nvPr/>
      </p:nvGrpSpPr>
      <p:grpSpPr>
        <a:xfrm>
          <a:off x="0" y="0"/>
          <a:ext cx="0" cy="0"/>
          <a:chOff x="0" y="0"/>
          <a:chExt cx="0" cy="0"/>
        </a:xfrm>
      </p:grpSpPr>
      <p:sp>
        <p:nvSpPr>
          <p:cNvPr id="763" name="Google Shape;763;p10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 name="Google Shape;764;p10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5" name="Google Shape;765;p10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766" name="Google Shape;766;p108"/>
          <p:cNvPicPr preferRelativeResize="0"/>
          <p:nvPr/>
        </p:nvPicPr>
        <p:blipFill>
          <a:blip r:embed="rId4">
            <a:alphaModFix/>
          </a:blip>
          <a:stretch>
            <a:fillRect/>
          </a:stretch>
        </p:blipFill>
        <p:spPr>
          <a:xfrm>
            <a:off x="387925" y="636900"/>
            <a:ext cx="8368162" cy="45066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0" name="Shape 770"/>
        <p:cNvGrpSpPr/>
        <p:nvPr/>
      </p:nvGrpSpPr>
      <p:grpSpPr>
        <a:xfrm>
          <a:off x="0" y="0"/>
          <a:ext cx="0" cy="0"/>
          <a:chOff x="0" y="0"/>
          <a:chExt cx="0" cy="0"/>
        </a:xfrm>
      </p:grpSpPr>
      <p:sp>
        <p:nvSpPr>
          <p:cNvPr id="771" name="Google Shape;771;p10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2" name="Google Shape;772;p10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3" name="Google Shape;773;p10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774" name="Google Shape;774;p10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Now, in order to establish a connection between the technical blog application and the database ‘technicalblog’ using JDBC API, the following PostgreSQL dependency is added in the pom.xml file.</a:t>
            </a:r>
            <a:endParaRPr sz="2000">
              <a:solidFill>
                <a:schemeClr val="dk1"/>
              </a:solidFill>
            </a:endParaRPr>
          </a:p>
          <a:p>
            <a:pPr indent="0" lvl="0" marL="0" rtl="0" algn="l">
              <a:lnSpc>
                <a:spcPct val="115000"/>
              </a:lnSpc>
              <a:spcBef>
                <a:spcPts val="1200"/>
              </a:spcBef>
              <a:spcAft>
                <a:spcPts val="0"/>
              </a:spcAft>
              <a:buNone/>
            </a:pPr>
            <a:r>
              <a:rPr lang="en" sz="1800">
                <a:solidFill>
                  <a:srgbClr val="007700"/>
                </a:solidFill>
              </a:rPr>
              <a:t>&lt;dependency&gt;</a:t>
            </a:r>
            <a:endParaRPr sz="1800">
              <a:solidFill>
                <a:schemeClr val="dk1"/>
              </a:solidFill>
            </a:endParaRPr>
          </a:p>
          <a:p>
            <a:pPr indent="0" lvl="0" marL="0" rtl="0" algn="l">
              <a:lnSpc>
                <a:spcPct val="115000"/>
              </a:lnSpc>
              <a:spcBef>
                <a:spcPts val="1200"/>
              </a:spcBef>
              <a:spcAft>
                <a:spcPts val="0"/>
              </a:spcAft>
              <a:buNone/>
            </a:pPr>
            <a:r>
              <a:rPr lang="en" sz="1800">
                <a:solidFill>
                  <a:schemeClr val="dk1"/>
                </a:solidFill>
              </a:rPr>
              <a:t>   </a:t>
            </a:r>
            <a:r>
              <a:rPr lang="en" sz="1800">
                <a:solidFill>
                  <a:srgbClr val="007700"/>
                </a:solidFill>
              </a:rPr>
              <a:t>&lt;groupId&gt;</a:t>
            </a:r>
            <a:r>
              <a:rPr lang="en" sz="1800">
                <a:solidFill>
                  <a:schemeClr val="dk1"/>
                </a:solidFill>
              </a:rPr>
              <a:t>org.postgresql</a:t>
            </a:r>
            <a:r>
              <a:rPr lang="en" sz="1800">
                <a:solidFill>
                  <a:srgbClr val="007700"/>
                </a:solidFill>
              </a:rPr>
              <a:t>&lt;/groupId&gt;</a:t>
            </a:r>
            <a:endParaRPr sz="1800">
              <a:solidFill>
                <a:schemeClr val="dk1"/>
              </a:solidFill>
            </a:endParaRPr>
          </a:p>
          <a:p>
            <a:pPr indent="0" lvl="0" marL="0" rtl="0" algn="l">
              <a:lnSpc>
                <a:spcPct val="115000"/>
              </a:lnSpc>
              <a:spcBef>
                <a:spcPts val="1200"/>
              </a:spcBef>
              <a:spcAft>
                <a:spcPts val="0"/>
              </a:spcAft>
              <a:buNone/>
            </a:pPr>
            <a:r>
              <a:rPr lang="en" sz="1800">
                <a:solidFill>
                  <a:schemeClr val="dk1"/>
                </a:solidFill>
              </a:rPr>
              <a:t>   </a:t>
            </a:r>
            <a:r>
              <a:rPr lang="en" sz="1800">
                <a:solidFill>
                  <a:srgbClr val="007700"/>
                </a:solidFill>
              </a:rPr>
              <a:t>&lt;artifactId&gt;</a:t>
            </a:r>
            <a:r>
              <a:rPr lang="en" sz="1800">
                <a:solidFill>
                  <a:schemeClr val="dk1"/>
                </a:solidFill>
              </a:rPr>
              <a:t>postgresql</a:t>
            </a:r>
            <a:r>
              <a:rPr lang="en" sz="1800">
                <a:solidFill>
                  <a:srgbClr val="007700"/>
                </a:solidFill>
              </a:rPr>
              <a:t>&lt;/artifactId&gt;</a:t>
            </a:r>
            <a:endParaRPr sz="1800">
              <a:solidFill>
                <a:schemeClr val="dk1"/>
              </a:solidFill>
            </a:endParaRPr>
          </a:p>
          <a:p>
            <a:pPr indent="0" lvl="0" marL="0" rtl="0" algn="l">
              <a:lnSpc>
                <a:spcPct val="115000"/>
              </a:lnSpc>
              <a:spcBef>
                <a:spcPts val="1200"/>
              </a:spcBef>
              <a:spcAft>
                <a:spcPts val="0"/>
              </a:spcAft>
              <a:buNone/>
            </a:pPr>
            <a:r>
              <a:rPr lang="en" sz="1800">
                <a:solidFill>
                  <a:schemeClr val="dk1"/>
                </a:solidFill>
              </a:rPr>
              <a:t>   </a:t>
            </a:r>
            <a:r>
              <a:rPr lang="en" sz="1800">
                <a:solidFill>
                  <a:srgbClr val="007700"/>
                </a:solidFill>
              </a:rPr>
              <a:t>&lt;version&gt;</a:t>
            </a:r>
            <a:r>
              <a:rPr lang="en" sz="1800">
                <a:solidFill>
                  <a:schemeClr val="dk1"/>
                </a:solidFill>
              </a:rPr>
              <a:t>42.2.2</a:t>
            </a:r>
            <a:r>
              <a:rPr lang="en" sz="1800">
                <a:solidFill>
                  <a:srgbClr val="007700"/>
                </a:solidFill>
              </a:rPr>
              <a:t>&lt;/version&gt;</a:t>
            </a:r>
            <a:endParaRPr sz="1800">
              <a:solidFill>
                <a:schemeClr val="dk1"/>
              </a:solidFill>
            </a:endParaRPr>
          </a:p>
          <a:p>
            <a:pPr indent="0" lvl="0" marL="0" rtl="0" algn="l">
              <a:lnSpc>
                <a:spcPct val="115000"/>
              </a:lnSpc>
              <a:spcBef>
                <a:spcPts val="1200"/>
              </a:spcBef>
              <a:spcAft>
                <a:spcPts val="0"/>
              </a:spcAft>
              <a:buNone/>
            </a:pPr>
            <a:r>
              <a:rPr lang="en" sz="1800">
                <a:solidFill>
                  <a:schemeClr val="dk1"/>
                </a:solidFill>
              </a:rPr>
              <a:t>   </a:t>
            </a:r>
            <a:r>
              <a:rPr lang="en" sz="1800">
                <a:solidFill>
                  <a:srgbClr val="007700"/>
                </a:solidFill>
              </a:rPr>
              <a:t>&lt;scope&gt;</a:t>
            </a:r>
            <a:r>
              <a:rPr lang="en" sz="1800">
                <a:solidFill>
                  <a:schemeClr val="dk1"/>
                </a:solidFill>
              </a:rPr>
              <a:t>runtime</a:t>
            </a:r>
            <a:r>
              <a:rPr lang="en" sz="1800">
                <a:solidFill>
                  <a:srgbClr val="007700"/>
                </a:solidFill>
              </a:rPr>
              <a:t>&lt;/scope&gt;</a:t>
            </a:r>
            <a:endParaRPr sz="1800">
              <a:solidFill>
                <a:schemeClr val="dk1"/>
              </a:solidFill>
            </a:endParaRPr>
          </a:p>
          <a:p>
            <a:pPr indent="0" lvl="0" marL="0" rtl="0" algn="l">
              <a:lnSpc>
                <a:spcPct val="115000"/>
              </a:lnSpc>
              <a:spcBef>
                <a:spcPts val="1200"/>
              </a:spcBef>
              <a:spcAft>
                <a:spcPts val="0"/>
              </a:spcAft>
              <a:buNone/>
            </a:pPr>
            <a:r>
              <a:rPr lang="en" sz="1800">
                <a:solidFill>
                  <a:srgbClr val="007700"/>
                </a:solidFill>
              </a:rPr>
              <a:t>&lt;/dependency&gt;</a:t>
            </a:r>
            <a:endParaRPr sz="1800">
              <a:solidFill>
                <a:schemeClr val="dk1"/>
              </a:solidFill>
            </a:endParaRPr>
          </a:p>
          <a:p>
            <a:pPr indent="0" lvl="0" marL="0" rtl="0" algn="l">
              <a:lnSpc>
                <a:spcPct val="12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8" name="Shape 778"/>
        <p:cNvGrpSpPr/>
        <p:nvPr/>
      </p:nvGrpSpPr>
      <p:grpSpPr>
        <a:xfrm>
          <a:off x="0" y="0"/>
          <a:ext cx="0" cy="0"/>
          <a:chOff x="0" y="0"/>
          <a:chExt cx="0" cy="0"/>
        </a:xfrm>
      </p:grpSpPr>
      <p:sp>
        <p:nvSpPr>
          <p:cNvPr id="779" name="Google Shape;779;p11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0" name="Google Shape;780;p11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1" name="Google Shape;781;p11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782" name="Google Shape;782;p11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Now that the required dependency for PostgreSQL JDBC driver is added in the POM.xml file, you will learn to write a code to achieve the following functionalities:</a:t>
            </a:r>
            <a:endParaRPr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lang="en" sz="2000">
                <a:solidFill>
                  <a:schemeClr val="dk1"/>
                </a:solidFill>
              </a:rPr>
              <a:t>Connect to a database from a Java program</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Execute a query against the database</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Retrieve the results from the database</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6" name="Shape 786"/>
        <p:cNvGrpSpPr/>
        <p:nvPr/>
      </p:nvGrpSpPr>
      <p:grpSpPr>
        <a:xfrm>
          <a:off x="0" y="0"/>
          <a:ext cx="0" cy="0"/>
          <a:chOff x="0" y="0"/>
          <a:chExt cx="0" cy="0"/>
        </a:xfrm>
      </p:grpSpPr>
      <p:sp>
        <p:nvSpPr>
          <p:cNvPr id="787" name="Google Shape;787;p11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8" name="Google Shape;788;p11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9" name="Google Shape;789;p11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790" name="Google Shape;790;p11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Now that you have implemented the code to establish a connection with the database, execute the queries, and retrieve and process the results obtained from the database, let’s run the application and observe all the posts displayed on the UI(browser) that were stored manually in the database.</a:t>
            </a:r>
            <a:endParaRPr sz="11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4" name="Shape 794"/>
        <p:cNvGrpSpPr/>
        <p:nvPr/>
      </p:nvGrpSpPr>
      <p:grpSpPr>
        <a:xfrm>
          <a:off x="0" y="0"/>
          <a:ext cx="0" cy="0"/>
          <a:chOff x="0" y="0"/>
          <a:chExt cx="0" cy="0"/>
        </a:xfrm>
      </p:grpSpPr>
      <p:sp>
        <p:nvSpPr>
          <p:cNvPr id="795" name="Google Shape;795;p11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6" name="Google Shape;796;p11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7" name="Google Shape;797;p11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798" name="Google Shape;798;p112"/>
          <p:cNvPicPr preferRelativeResize="0"/>
          <p:nvPr/>
        </p:nvPicPr>
        <p:blipFill>
          <a:blip r:embed="rId4">
            <a:alphaModFix/>
          </a:blip>
          <a:stretch>
            <a:fillRect/>
          </a:stretch>
        </p:blipFill>
        <p:spPr>
          <a:xfrm>
            <a:off x="379813" y="636900"/>
            <a:ext cx="8384371" cy="4506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2" name="Shape 802"/>
        <p:cNvGrpSpPr/>
        <p:nvPr/>
      </p:nvGrpSpPr>
      <p:grpSpPr>
        <a:xfrm>
          <a:off x="0" y="0"/>
          <a:ext cx="0" cy="0"/>
          <a:chOff x="0" y="0"/>
          <a:chExt cx="0" cy="0"/>
        </a:xfrm>
      </p:grpSpPr>
      <p:sp>
        <p:nvSpPr>
          <p:cNvPr id="803" name="Google Shape;803;p11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4" name="Google Shape;804;p11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5" name="Google Shape;805;p11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Introduction to JDBC API</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806" name="Google Shape;806;p113"/>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000">
                <a:solidFill>
                  <a:schemeClr val="dk1"/>
                </a:solidFill>
              </a:rPr>
              <a:t>When you establish the connection with database using JDBC in the application, then for each connection, certain database resources are allocated and also each connection occupies certain memory space in the JVM (Java virtual machine). </a:t>
            </a:r>
            <a:endParaRPr sz="2000">
              <a:solidFill>
                <a:schemeClr val="dk1"/>
              </a:solidFill>
            </a:endParaRPr>
          </a:p>
          <a:p>
            <a:pPr indent="0" lvl="0" marL="0" rtl="0" algn="l">
              <a:lnSpc>
                <a:spcPct val="115000"/>
              </a:lnSpc>
              <a:spcBef>
                <a:spcPts val="1200"/>
              </a:spcBef>
              <a:spcAft>
                <a:spcPts val="1200"/>
              </a:spcAft>
              <a:buNone/>
            </a:pPr>
            <a:r>
              <a:rPr lang="en" sz="2000">
                <a:solidFill>
                  <a:schemeClr val="dk1"/>
                </a:solidFill>
              </a:rPr>
              <a:t>Hence, it is very important to</a:t>
            </a:r>
            <a:r>
              <a:rPr b="1" lang="en" sz="2000">
                <a:solidFill>
                  <a:schemeClr val="dk1"/>
                </a:solidFill>
              </a:rPr>
              <a:t> close the connection </a:t>
            </a:r>
            <a:r>
              <a:rPr lang="en" sz="2000">
                <a:solidFill>
                  <a:schemeClr val="dk1"/>
                </a:solidFill>
              </a:rPr>
              <a:t>once the required task is accomplished. Let use understand how to close an existing database connection with the application</a:t>
            </a:r>
            <a:endParaRPr sz="20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0" name="Shape 810"/>
        <p:cNvGrpSpPr/>
        <p:nvPr/>
      </p:nvGrpSpPr>
      <p:grpSpPr>
        <a:xfrm>
          <a:off x="0" y="0"/>
          <a:ext cx="0" cy="0"/>
          <a:chOff x="0" y="0"/>
          <a:chExt cx="0" cy="0"/>
        </a:xfrm>
      </p:grpSpPr>
      <p:sp>
        <p:nvSpPr>
          <p:cNvPr id="811" name="Google Shape;811;p11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2" name="Google Shape;812;p11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3" name="Google Shape;813;p11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814" name="Google Shape;814;p11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Object relational mapping(ORM) helps to translate the object-oriented data model to a relational database, such that it maps certain class with its corresponding table in the database.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For example, Employee class in the java program is mapped to the employee table. </a:t>
            </a:r>
            <a:endParaRPr sz="20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8" name="Shape 818"/>
        <p:cNvGrpSpPr/>
        <p:nvPr/>
      </p:nvGrpSpPr>
      <p:grpSpPr>
        <a:xfrm>
          <a:off x="0" y="0"/>
          <a:ext cx="0" cy="0"/>
          <a:chOff x="0" y="0"/>
          <a:chExt cx="0" cy="0"/>
        </a:xfrm>
      </p:grpSpPr>
      <p:sp>
        <p:nvSpPr>
          <p:cNvPr id="819" name="Google Shape;819;p11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0" name="Google Shape;820;p11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1" name="Google Shape;821;p11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822" name="Google Shape;822;p11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pic>
        <p:nvPicPr>
          <p:cNvPr id="823" name="Google Shape;823;p115"/>
          <p:cNvPicPr preferRelativeResize="0"/>
          <p:nvPr/>
        </p:nvPicPr>
        <p:blipFill>
          <a:blip r:embed="rId4">
            <a:alphaModFix/>
          </a:blip>
          <a:stretch>
            <a:fillRect/>
          </a:stretch>
        </p:blipFill>
        <p:spPr>
          <a:xfrm>
            <a:off x="0" y="990600"/>
            <a:ext cx="9144000" cy="3162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sp>
        <p:nvSpPr>
          <p:cNvPr id="174" name="Google Shape;174;p3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 name="Google Shape;175;p3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6" name="Google Shape;176;p3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latin typeface="Calibri"/>
                <a:ea typeface="Calibri"/>
                <a:cs typeface="Calibri"/>
                <a:sym typeface="Calibri"/>
              </a:rPr>
              <a:t>Introduction</a:t>
            </a:r>
            <a:endParaRPr b="0" i="0" sz="3000" u="none" cap="none" strike="noStrike">
              <a:solidFill>
                <a:srgbClr val="FFFFFF"/>
              </a:solidFill>
              <a:latin typeface="Calibri"/>
              <a:ea typeface="Calibri"/>
              <a:cs typeface="Calibri"/>
              <a:sym typeface="Calibri"/>
            </a:endParaRPr>
          </a:p>
        </p:txBody>
      </p:sp>
      <p:sp>
        <p:nvSpPr>
          <p:cNvPr id="177" name="Google Shape;177;p3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Lets us take an example of a simple banking app which stores your account balances, card details, transactional history etc.</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It handles thousands of customers but still the entire process is quick and smooth.</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We will learn how exactly the data for all these customers is handled and retrieved.</a:t>
            </a:r>
            <a:endParaRPr sz="20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7" name="Shape 827"/>
        <p:cNvGrpSpPr/>
        <p:nvPr/>
      </p:nvGrpSpPr>
      <p:grpSpPr>
        <a:xfrm>
          <a:off x="0" y="0"/>
          <a:ext cx="0" cy="0"/>
          <a:chOff x="0" y="0"/>
          <a:chExt cx="0" cy="0"/>
        </a:xfrm>
      </p:grpSpPr>
      <p:sp>
        <p:nvSpPr>
          <p:cNvPr id="828" name="Google Shape;828;p116"/>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9" name="Google Shape;829;p11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0" name="Google Shape;830;p116"/>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831" name="Google Shape;831;p116"/>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pic>
        <p:nvPicPr>
          <p:cNvPr id="832" name="Google Shape;832;p116"/>
          <p:cNvPicPr preferRelativeResize="0"/>
          <p:nvPr/>
        </p:nvPicPr>
        <p:blipFill>
          <a:blip r:embed="rId4">
            <a:alphaModFix/>
          </a:blip>
          <a:stretch>
            <a:fillRect/>
          </a:stretch>
        </p:blipFill>
        <p:spPr>
          <a:xfrm>
            <a:off x="0" y="990600"/>
            <a:ext cx="9144000" cy="3162300"/>
          </a:xfrm>
          <a:prstGeom prst="rect">
            <a:avLst/>
          </a:prstGeom>
          <a:noFill/>
          <a:ln>
            <a:noFill/>
          </a:ln>
        </p:spPr>
      </p:pic>
      <p:pic>
        <p:nvPicPr>
          <p:cNvPr id="833" name="Google Shape;833;p116"/>
          <p:cNvPicPr preferRelativeResize="0"/>
          <p:nvPr/>
        </p:nvPicPr>
        <p:blipFill>
          <a:blip r:embed="rId5">
            <a:alphaModFix/>
          </a:blip>
          <a:stretch>
            <a:fillRect/>
          </a:stretch>
        </p:blipFill>
        <p:spPr>
          <a:xfrm>
            <a:off x="0" y="990600"/>
            <a:ext cx="9144000" cy="31623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7" name="Shape 837"/>
        <p:cNvGrpSpPr/>
        <p:nvPr/>
      </p:nvGrpSpPr>
      <p:grpSpPr>
        <a:xfrm>
          <a:off x="0" y="0"/>
          <a:ext cx="0" cy="0"/>
          <a:chOff x="0" y="0"/>
          <a:chExt cx="0" cy="0"/>
        </a:xfrm>
      </p:grpSpPr>
      <p:sp>
        <p:nvSpPr>
          <p:cNvPr id="838" name="Google Shape;838;p117"/>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9" name="Google Shape;839;p11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0" name="Google Shape;840;p117"/>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841" name="Google Shape;841;p117"/>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pic>
        <p:nvPicPr>
          <p:cNvPr id="842" name="Google Shape;842;p117"/>
          <p:cNvPicPr preferRelativeResize="0"/>
          <p:nvPr/>
        </p:nvPicPr>
        <p:blipFill>
          <a:blip r:embed="rId4">
            <a:alphaModFix/>
          </a:blip>
          <a:stretch>
            <a:fillRect/>
          </a:stretch>
        </p:blipFill>
        <p:spPr>
          <a:xfrm>
            <a:off x="0" y="990600"/>
            <a:ext cx="9144000" cy="3162300"/>
          </a:xfrm>
          <a:prstGeom prst="rect">
            <a:avLst/>
          </a:prstGeom>
          <a:noFill/>
          <a:ln>
            <a:noFill/>
          </a:ln>
        </p:spPr>
      </p:pic>
      <p:pic>
        <p:nvPicPr>
          <p:cNvPr id="843" name="Google Shape;843;p117"/>
          <p:cNvPicPr preferRelativeResize="0"/>
          <p:nvPr/>
        </p:nvPicPr>
        <p:blipFill>
          <a:blip r:embed="rId5">
            <a:alphaModFix/>
          </a:blip>
          <a:stretch>
            <a:fillRect/>
          </a:stretch>
        </p:blipFill>
        <p:spPr>
          <a:xfrm>
            <a:off x="0" y="990600"/>
            <a:ext cx="9144000" cy="3162300"/>
          </a:xfrm>
          <a:prstGeom prst="rect">
            <a:avLst/>
          </a:prstGeom>
          <a:noFill/>
          <a:ln>
            <a:noFill/>
          </a:ln>
        </p:spPr>
      </p:pic>
      <p:pic>
        <p:nvPicPr>
          <p:cNvPr id="844" name="Google Shape;844;p117"/>
          <p:cNvPicPr preferRelativeResize="0"/>
          <p:nvPr/>
        </p:nvPicPr>
        <p:blipFill>
          <a:blip r:embed="rId6">
            <a:alphaModFix/>
          </a:blip>
          <a:stretch>
            <a:fillRect/>
          </a:stretch>
        </p:blipFill>
        <p:spPr>
          <a:xfrm>
            <a:off x="0" y="992981"/>
            <a:ext cx="9144000" cy="315753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8" name="Shape 848"/>
        <p:cNvGrpSpPr/>
        <p:nvPr/>
      </p:nvGrpSpPr>
      <p:grpSpPr>
        <a:xfrm>
          <a:off x="0" y="0"/>
          <a:ext cx="0" cy="0"/>
          <a:chOff x="0" y="0"/>
          <a:chExt cx="0" cy="0"/>
        </a:xfrm>
      </p:grpSpPr>
      <p:sp>
        <p:nvSpPr>
          <p:cNvPr id="849" name="Google Shape;849;p118"/>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0" name="Google Shape;850;p11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1" name="Google Shape;851;p118"/>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852" name="Google Shape;852;p118"/>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pic>
        <p:nvPicPr>
          <p:cNvPr id="853" name="Google Shape;853;p118"/>
          <p:cNvPicPr preferRelativeResize="0"/>
          <p:nvPr/>
        </p:nvPicPr>
        <p:blipFill>
          <a:blip r:embed="rId4">
            <a:alphaModFix/>
          </a:blip>
          <a:stretch>
            <a:fillRect/>
          </a:stretch>
        </p:blipFill>
        <p:spPr>
          <a:xfrm>
            <a:off x="0" y="990600"/>
            <a:ext cx="9144000" cy="3162300"/>
          </a:xfrm>
          <a:prstGeom prst="rect">
            <a:avLst/>
          </a:prstGeom>
          <a:noFill/>
          <a:ln>
            <a:noFill/>
          </a:ln>
        </p:spPr>
      </p:pic>
      <p:pic>
        <p:nvPicPr>
          <p:cNvPr id="854" name="Google Shape;854;p118"/>
          <p:cNvPicPr preferRelativeResize="0"/>
          <p:nvPr/>
        </p:nvPicPr>
        <p:blipFill>
          <a:blip r:embed="rId5">
            <a:alphaModFix/>
          </a:blip>
          <a:stretch>
            <a:fillRect/>
          </a:stretch>
        </p:blipFill>
        <p:spPr>
          <a:xfrm>
            <a:off x="0" y="990600"/>
            <a:ext cx="9144000" cy="3162300"/>
          </a:xfrm>
          <a:prstGeom prst="rect">
            <a:avLst/>
          </a:prstGeom>
          <a:noFill/>
          <a:ln>
            <a:noFill/>
          </a:ln>
        </p:spPr>
      </p:pic>
      <p:pic>
        <p:nvPicPr>
          <p:cNvPr id="855" name="Google Shape;855;p118"/>
          <p:cNvPicPr preferRelativeResize="0"/>
          <p:nvPr/>
        </p:nvPicPr>
        <p:blipFill>
          <a:blip r:embed="rId6">
            <a:alphaModFix/>
          </a:blip>
          <a:stretch>
            <a:fillRect/>
          </a:stretch>
        </p:blipFill>
        <p:spPr>
          <a:xfrm>
            <a:off x="0" y="992981"/>
            <a:ext cx="9144000" cy="3157538"/>
          </a:xfrm>
          <a:prstGeom prst="rect">
            <a:avLst/>
          </a:prstGeom>
          <a:noFill/>
          <a:ln>
            <a:noFill/>
          </a:ln>
        </p:spPr>
      </p:pic>
      <p:pic>
        <p:nvPicPr>
          <p:cNvPr id="856" name="Google Shape;856;p118"/>
          <p:cNvPicPr preferRelativeResize="0"/>
          <p:nvPr/>
        </p:nvPicPr>
        <p:blipFill>
          <a:blip r:embed="rId7">
            <a:alphaModFix/>
          </a:blip>
          <a:stretch>
            <a:fillRect/>
          </a:stretch>
        </p:blipFill>
        <p:spPr>
          <a:xfrm>
            <a:off x="0" y="983456"/>
            <a:ext cx="9144000" cy="317658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0" name="Shape 860"/>
        <p:cNvGrpSpPr/>
        <p:nvPr/>
      </p:nvGrpSpPr>
      <p:grpSpPr>
        <a:xfrm>
          <a:off x="0" y="0"/>
          <a:ext cx="0" cy="0"/>
          <a:chOff x="0" y="0"/>
          <a:chExt cx="0" cy="0"/>
        </a:xfrm>
      </p:grpSpPr>
      <p:sp>
        <p:nvSpPr>
          <p:cNvPr id="861" name="Google Shape;861;p119"/>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2" name="Google Shape;862;p11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3" name="Google Shape;863;p119"/>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864" name="Google Shape;864;p119"/>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pic>
        <p:nvPicPr>
          <p:cNvPr id="865" name="Google Shape;865;p119"/>
          <p:cNvPicPr preferRelativeResize="0"/>
          <p:nvPr/>
        </p:nvPicPr>
        <p:blipFill>
          <a:blip r:embed="rId4">
            <a:alphaModFix/>
          </a:blip>
          <a:stretch>
            <a:fillRect/>
          </a:stretch>
        </p:blipFill>
        <p:spPr>
          <a:xfrm>
            <a:off x="0" y="990600"/>
            <a:ext cx="9144000" cy="3162300"/>
          </a:xfrm>
          <a:prstGeom prst="rect">
            <a:avLst/>
          </a:prstGeom>
          <a:noFill/>
          <a:ln>
            <a:noFill/>
          </a:ln>
        </p:spPr>
      </p:pic>
      <p:pic>
        <p:nvPicPr>
          <p:cNvPr id="866" name="Google Shape;866;p119"/>
          <p:cNvPicPr preferRelativeResize="0"/>
          <p:nvPr/>
        </p:nvPicPr>
        <p:blipFill>
          <a:blip r:embed="rId5">
            <a:alphaModFix/>
          </a:blip>
          <a:stretch>
            <a:fillRect/>
          </a:stretch>
        </p:blipFill>
        <p:spPr>
          <a:xfrm>
            <a:off x="0" y="990600"/>
            <a:ext cx="9144000" cy="3162300"/>
          </a:xfrm>
          <a:prstGeom prst="rect">
            <a:avLst/>
          </a:prstGeom>
          <a:noFill/>
          <a:ln>
            <a:noFill/>
          </a:ln>
        </p:spPr>
      </p:pic>
      <p:pic>
        <p:nvPicPr>
          <p:cNvPr id="867" name="Google Shape;867;p119"/>
          <p:cNvPicPr preferRelativeResize="0"/>
          <p:nvPr/>
        </p:nvPicPr>
        <p:blipFill>
          <a:blip r:embed="rId6">
            <a:alphaModFix/>
          </a:blip>
          <a:stretch>
            <a:fillRect/>
          </a:stretch>
        </p:blipFill>
        <p:spPr>
          <a:xfrm>
            <a:off x="0" y="992981"/>
            <a:ext cx="9144000" cy="3157538"/>
          </a:xfrm>
          <a:prstGeom prst="rect">
            <a:avLst/>
          </a:prstGeom>
          <a:noFill/>
          <a:ln>
            <a:noFill/>
          </a:ln>
        </p:spPr>
      </p:pic>
      <p:pic>
        <p:nvPicPr>
          <p:cNvPr id="868" name="Google Shape;868;p119"/>
          <p:cNvPicPr preferRelativeResize="0"/>
          <p:nvPr/>
        </p:nvPicPr>
        <p:blipFill>
          <a:blip r:embed="rId7">
            <a:alphaModFix/>
          </a:blip>
          <a:stretch>
            <a:fillRect/>
          </a:stretch>
        </p:blipFill>
        <p:spPr>
          <a:xfrm>
            <a:off x="0" y="983456"/>
            <a:ext cx="9144000" cy="3176588"/>
          </a:xfrm>
          <a:prstGeom prst="rect">
            <a:avLst/>
          </a:prstGeom>
          <a:noFill/>
          <a:ln>
            <a:noFill/>
          </a:ln>
        </p:spPr>
      </p:pic>
      <p:pic>
        <p:nvPicPr>
          <p:cNvPr id="869" name="Google Shape;869;p119"/>
          <p:cNvPicPr preferRelativeResize="0"/>
          <p:nvPr/>
        </p:nvPicPr>
        <p:blipFill>
          <a:blip r:embed="rId8">
            <a:alphaModFix/>
          </a:blip>
          <a:stretch>
            <a:fillRect/>
          </a:stretch>
        </p:blipFill>
        <p:spPr>
          <a:xfrm>
            <a:off x="0" y="981075"/>
            <a:ext cx="9144000" cy="31813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3" name="Shape 873"/>
        <p:cNvGrpSpPr/>
        <p:nvPr/>
      </p:nvGrpSpPr>
      <p:grpSpPr>
        <a:xfrm>
          <a:off x="0" y="0"/>
          <a:ext cx="0" cy="0"/>
          <a:chOff x="0" y="0"/>
          <a:chExt cx="0" cy="0"/>
        </a:xfrm>
      </p:grpSpPr>
      <p:sp>
        <p:nvSpPr>
          <p:cNvPr id="874" name="Google Shape;874;p120"/>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5" name="Google Shape;875;p12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6" name="Google Shape;876;p120"/>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877" name="Google Shape;877;p120"/>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pic>
        <p:nvPicPr>
          <p:cNvPr id="878" name="Google Shape;878;p120"/>
          <p:cNvPicPr preferRelativeResize="0"/>
          <p:nvPr/>
        </p:nvPicPr>
        <p:blipFill>
          <a:blip r:embed="rId4">
            <a:alphaModFix/>
          </a:blip>
          <a:stretch>
            <a:fillRect/>
          </a:stretch>
        </p:blipFill>
        <p:spPr>
          <a:xfrm>
            <a:off x="0" y="990600"/>
            <a:ext cx="9144000" cy="3162300"/>
          </a:xfrm>
          <a:prstGeom prst="rect">
            <a:avLst/>
          </a:prstGeom>
          <a:noFill/>
          <a:ln>
            <a:noFill/>
          </a:ln>
        </p:spPr>
      </p:pic>
      <p:pic>
        <p:nvPicPr>
          <p:cNvPr id="879" name="Google Shape;879;p120"/>
          <p:cNvPicPr preferRelativeResize="0"/>
          <p:nvPr/>
        </p:nvPicPr>
        <p:blipFill>
          <a:blip r:embed="rId5">
            <a:alphaModFix/>
          </a:blip>
          <a:stretch>
            <a:fillRect/>
          </a:stretch>
        </p:blipFill>
        <p:spPr>
          <a:xfrm>
            <a:off x="0" y="990600"/>
            <a:ext cx="9144000" cy="3162300"/>
          </a:xfrm>
          <a:prstGeom prst="rect">
            <a:avLst/>
          </a:prstGeom>
          <a:noFill/>
          <a:ln>
            <a:noFill/>
          </a:ln>
        </p:spPr>
      </p:pic>
      <p:pic>
        <p:nvPicPr>
          <p:cNvPr id="880" name="Google Shape;880;p120"/>
          <p:cNvPicPr preferRelativeResize="0"/>
          <p:nvPr/>
        </p:nvPicPr>
        <p:blipFill>
          <a:blip r:embed="rId6">
            <a:alphaModFix/>
          </a:blip>
          <a:stretch>
            <a:fillRect/>
          </a:stretch>
        </p:blipFill>
        <p:spPr>
          <a:xfrm>
            <a:off x="0" y="992981"/>
            <a:ext cx="9144000" cy="3157538"/>
          </a:xfrm>
          <a:prstGeom prst="rect">
            <a:avLst/>
          </a:prstGeom>
          <a:noFill/>
          <a:ln>
            <a:noFill/>
          </a:ln>
        </p:spPr>
      </p:pic>
      <p:pic>
        <p:nvPicPr>
          <p:cNvPr id="881" name="Google Shape;881;p120"/>
          <p:cNvPicPr preferRelativeResize="0"/>
          <p:nvPr/>
        </p:nvPicPr>
        <p:blipFill>
          <a:blip r:embed="rId7">
            <a:alphaModFix/>
          </a:blip>
          <a:stretch>
            <a:fillRect/>
          </a:stretch>
        </p:blipFill>
        <p:spPr>
          <a:xfrm>
            <a:off x="0" y="983456"/>
            <a:ext cx="9144000" cy="3176588"/>
          </a:xfrm>
          <a:prstGeom prst="rect">
            <a:avLst/>
          </a:prstGeom>
          <a:noFill/>
          <a:ln>
            <a:noFill/>
          </a:ln>
        </p:spPr>
      </p:pic>
      <p:pic>
        <p:nvPicPr>
          <p:cNvPr id="882" name="Google Shape;882;p120"/>
          <p:cNvPicPr preferRelativeResize="0"/>
          <p:nvPr/>
        </p:nvPicPr>
        <p:blipFill>
          <a:blip r:embed="rId8">
            <a:alphaModFix/>
          </a:blip>
          <a:stretch>
            <a:fillRect/>
          </a:stretch>
        </p:blipFill>
        <p:spPr>
          <a:xfrm>
            <a:off x="0" y="981075"/>
            <a:ext cx="9144000" cy="3181350"/>
          </a:xfrm>
          <a:prstGeom prst="rect">
            <a:avLst/>
          </a:prstGeom>
          <a:noFill/>
          <a:ln>
            <a:noFill/>
          </a:ln>
        </p:spPr>
      </p:pic>
      <p:pic>
        <p:nvPicPr>
          <p:cNvPr id="883" name="Google Shape;883;p120"/>
          <p:cNvPicPr preferRelativeResize="0"/>
          <p:nvPr/>
        </p:nvPicPr>
        <p:blipFill>
          <a:blip r:embed="rId9">
            <a:alphaModFix/>
          </a:blip>
          <a:stretch>
            <a:fillRect/>
          </a:stretch>
        </p:blipFill>
        <p:spPr>
          <a:xfrm>
            <a:off x="0" y="945356"/>
            <a:ext cx="9144000" cy="325278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7" name="Shape 887"/>
        <p:cNvGrpSpPr/>
        <p:nvPr/>
      </p:nvGrpSpPr>
      <p:grpSpPr>
        <a:xfrm>
          <a:off x="0" y="0"/>
          <a:ext cx="0" cy="0"/>
          <a:chOff x="0" y="0"/>
          <a:chExt cx="0" cy="0"/>
        </a:xfrm>
      </p:grpSpPr>
      <p:sp>
        <p:nvSpPr>
          <p:cNvPr id="888" name="Google Shape;888;p121"/>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9" name="Google Shape;889;p12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0" name="Google Shape;890;p121"/>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rgbClr val="FFFFFF"/>
              </a:solidFill>
              <a:latin typeface="Calibri"/>
              <a:ea typeface="Calibri"/>
              <a:cs typeface="Calibri"/>
              <a:sym typeface="Calibri"/>
            </a:endParaRPr>
          </a:p>
        </p:txBody>
      </p:sp>
      <p:sp>
        <p:nvSpPr>
          <p:cNvPr id="891" name="Google Shape;891;p121"/>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2000">
                <a:solidFill>
                  <a:schemeClr val="dk1"/>
                </a:solidFill>
              </a:rPr>
              <a:t>One to many relationship - This relationship is established between the tables by adding the primary key of one table as a foreign key of the other table.</a:t>
            </a:r>
            <a:endParaRPr sz="20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2000">
                <a:solidFill>
                  <a:schemeClr val="dk1"/>
                </a:solidFill>
              </a:rPr>
              <a:t>Many to many relationship - This relationship between two tables is established by creating a new table with the columns consists of the primary keys of both the tables</a:t>
            </a:r>
            <a:endParaRPr sz="2000">
              <a:solidFill>
                <a:schemeClr val="dk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5" name="Shape 895"/>
        <p:cNvGrpSpPr/>
        <p:nvPr/>
      </p:nvGrpSpPr>
      <p:grpSpPr>
        <a:xfrm>
          <a:off x="0" y="0"/>
          <a:ext cx="0" cy="0"/>
          <a:chOff x="0" y="0"/>
          <a:chExt cx="0" cy="0"/>
        </a:xfrm>
      </p:grpSpPr>
      <p:sp>
        <p:nvSpPr>
          <p:cNvPr id="896" name="Google Shape;896;p122"/>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7" name="Google Shape;897;p12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8" name="Google Shape;898;p122"/>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899" name="Google Shape;899;p122"/>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chemeClr val="dk1"/>
                </a:solidFill>
              </a:rPr>
              <a:t>Object-relational mapping (ORM) is a technique that helps to translate the object-oriented data to a relational database. </a:t>
            </a:r>
            <a:endParaRPr sz="2000">
              <a:solidFill>
                <a:schemeClr val="dk1"/>
              </a:solidFill>
            </a:endParaRPr>
          </a:p>
          <a:p>
            <a:pPr indent="0" lvl="0" marL="0" rtl="0" algn="just">
              <a:lnSpc>
                <a:spcPct val="115000"/>
              </a:lnSpc>
              <a:spcBef>
                <a:spcPts val="1200"/>
              </a:spcBef>
              <a:spcAft>
                <a:spcPts val="0"/>
              </a:spcAft>
              <a:buNone/>
            </a:pPr>
            <a:r>
              <a:rPr lang="en" sz="2000">
                <a:solidFill>
                  <a:schemeClr val="dk1"/>
                </a:solidFill>
              </a:rPr>
              <a:t>ORM allows you to map the object model with the corresponding tables in the database. </a:t>
            </a:r>
            <a:endParaRPr sz="2000">
              <a:solidFill>
                <a:schemeClr val="dk1"/>
              </a:solidFill>
            </a:endParaRPr>
          </a:p>
          <a:p>
            <a:pPr indent="0" lvl="0" marL="0" rtl="0" algn="just">
              <a:lnSpc>
                <a:spcPct val="115000"/>
              </a:lnSpc>
              <a:spcBef>
                <a:spcPts val="1200"/>
              </a:spcBef>
              <a:spcAft>
                <a:spcPts val="1200"/>
              </a:spcAft>
              <a:buNone/>
            </a:pPr>
            <a:r>
              <a:rPr lang="en" sz="2000">
                <a:solidFill>
                  <a:schemeClr val="dk1"/>
                </a:solidFill>
              </a:rPr>
              <a:t>This helps the developer to avoid native SQL queries and implement the queries using objects which make the Java program independent of the database.</a:t>
            </a:r>
            <a:endParaRPr sz="2000">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3" name="Shape 903"/>
        <p:cNvGrpSpPr/>
        <p:nvPr/>
      </p:nvGrpSpPr>
      <p:grpSpPr>
        <a:xfrm>
          <a:off x="0" y="0"/>
          <a:ext cx="0" cy="0"/>
          <a:chOff x="0" y="0"/>
          <a:chExt cx="0" cy="0"/>
        </a:xfrm>
      </p:grpSpPr>
      <p:sp>
        <p:nvSpPr>
          <p:cNvPr id="904" name="Google Shape;904;p123"/>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5" name="Google Shape;905;p12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6" name="Google Shape;906;p123"/>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pic>
        <p:nvPicPr>
          <p:cNvPr id="907" name="Google Shape;907;p123"/>
          <p:cNvPicPr preferRelativeResize="0"/>
          <p:nvPr/>
        </p:nvPicPr>
        <p:blipFill>
          <a:blip r:embed="rId4">
            <a:alphaModFix/>
          </a:blip>
          <a:stretch>
            <a:fillRect/>
          </a:stretch>
        </p:blipFill>
        <p:spPr>
          <a:xfrm>
            <a:off x="396000" y="636900"/>
            <a:ext cx="8352005" cy="45066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1" name="Shape 911"/>
        <p:cNvGrpSpPr/>
        <p:nvPr/>
      </p:nvGrpSpPr>
      <p:grpSpPr>
        <a:xfrm>
          <a:off x="0" y="0"/>
          <a:ext cx="0" cy="0"/>
          <a:chOff x="0" y="0"/>
          <a:chExt cx="0" cy="0"/>
        </a:xfrm>
      </p:grpSpPr>
      <p:sp>
        <p:nvSpPr>
          <p:cNvPr id="912" name="Google Shape;912;p124"/>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3" name="Google Shape;913;p12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4" name="Google Shape;914;p124"/>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915" name="Google Shape;915;p124"/>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You have understood that there exists a natural mapping among classes, class variables, and instance variables in your Java program and tables, columns, and rows in the database.</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Class </a:t>
            </a:r>
            <a:r>
              <a:rPr b="1" lang="en" sz="2000">
                <a:solidFill>
                  <a:schemeClr val="dk1"/>
                </a:solidFill>
              </a:rPr>
              <a:t>&lt;==</a:t>
            </a:r>
            <a:r>
              <a:rPr b="1" lang="en" sz="2000">
                <a:solidFill>
                  <a:schemeClr val="dk1"/>
                </a:solidFill>
              </a:rPr>
              <a:t>=&gt; Table</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Class variable </a:t>
            </a:r>
            <a:r>
              <a:rPr b="1" lang="en" sz="2000">
                <a:solidFill>
                  <a:schemeClr val="dk1"/>
                </a:solidFill>
              </a:rPr>
              <a:t>&lt;==</a:t>
            </a:r>
            <a:r>
              <a:rPr b="1" lang="en" sz="2000">
                <a:solidFill>
                  <a:schemeClr val="dk1"/>
                </a:solidFill>
              </a:rPr>
              <a:t>=&gt; Columns</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Instance variables </a:t>
            </a:r>
            <a:r>
              <a:rPr b="1" lang="en" sz="2000">
                <a:solidFill>
                  <a:schemeClr val="dk1"/>
                </a:solidFill>
              </a:rPr>
              <a:t>&lt;==</a:t>
            </a:r>
            <a:r>
              <a:rPr b="1" lang="en" sz="2000">
                <a:solidFill>
                  <a:schemeClr val="dk1"/>
                </a:solidFill>
              </a:rPr>
              <a:t>=&gt; Rows</a:t>
            </a:r>
            <a:endParaRPr b="1"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2000">
                <a:solidFill>
                  <a:schemeClr val="dk1"/>
                </a:solidFill>
              </a:rPr>
              <a:t> </a:t>
            </a:r>
            <a:endParaRPr sz="20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This is where ORM comes in and automatically maps your classes to tables, class variables to columns, and instances variables to rows.</a:t>
            </a:r>
            <a:endParaRPr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9" name="Shape 919"/>
        <p:cNvGrpSpPr/>
        <p:nvPr/>
      </p:nvGrpSpPr>
      <p:grpSpPr>
        <a:xfrm>
          <a:off x="0" y="0"/>
          <a:ext cx="0" cy="0"/>
          <a:chOff x="0" y="0"/>
          <a:chExt cx="0" cy="0"/>
        </a:xfrm>
      </p:grpSpPr>
      <p:sp>
        <p:nvSpPr>
          <p:cNvPr id="920" name="Google Shape;920;p125"/>
          <p:cNvSpPr/>
          <p:nvPr/>
        </p:nvSpPr>
        <p:spPr>
          <a:xfrm>
            <a:off x="7611909" y="303609"/>
            <a:ext cx="909900" cy="24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 name="Google Shape;921;p12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2" name="Google Shape;922;p125"/>
          <p:cNvSpPr txBox="1"/>
          <p:nvPr/>
        </p:nvSpPr>
        <p:spPr>
          <a:xfrm>
            <a:off x="507300" y="14350"/>
            <a:ext cx="73506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lt1"/>
                </a:solidFill>
                <a:latin typeface="Calibri"/>
                <a:ea typeface="Calibri"/>
                <a:cs typeface="Calibri"/>
                <a:sym typeface="Calibri"/>
              </a:rPr>
              <a:t>Object Relational Mapping</a:t>
            </a:r>
            <a:endParaRPr sz="30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sz="3000">
              <a:solidFill>
                <a:srgbClr val="FFFFFF"/>
              </a:solidFill>
              <a:latin typeface="Calibri"/>
              <a:ea typeface="Calibri"/>
              <a:cs typeface="Calibri"/>
              <a:sym typeface="Calibri"/>
            </a:endParaRPr>
          </a:p>
        </p:txBody>
      </p:sp>
      <p:sp>
        <p:nvSpPr>
          <p:cNvPr id="923" name="Google Shape;923;p125"/>
          <p:cNvSpPr txBox="1"/>
          <p:nvPr/>
        </p:nvSpPr>
        <p:spPr>
          <a:xfrm>
            <a:off x="153600" y="756050"/>
            <a:ext cx="8836800" cy="4238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dk1"/>
                </a:solidFill>
              </a:rPr>
              <a:t>Different ORM frameworks are available in the market and some popular frameworks are as follows:</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 sz="2000">
                <a:solidFill>
                  <a:schemeClr val="dk1"/>
                </a:solidFill>
              </a:rPr>
              <a:t>Hibernate by Jboss</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Ibatis by Apache</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Toplink by Oracle</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OJB by Apache</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JDO by Adobe</a:t>
            </a:r>
            <a:endParaRPr b="1" sz="2000">
              <a:solidFill>
                <a:schemeClr val="dk1"/>
              </a:solidFill>
            </a:endParaRPr>
          </a:p>
          <a:p>
            <a:pPr indent="0" lvl="0" marL="0" rtl="0" algn="just">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